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39" r:id="rId44"/>
    <p:sldId id="300" r:id="rId45"/>
    <p:sldId id="301" r:id="rId46"/>
    <p:sldId id="302" r:id="rId47"/>
    <p:sldId id="303" r:id="rId48"/>
    <p:sldId id="304" r:id="rId49"/>
    <p:sldId id="305" r:id="rId50"/>
    <p:sldId id="309" r:id="rId51"/>
    <p:sldId id="321" r:id="rId52"/>
    <p:sldId id="308" r:id="rId53"/>
    <p:sldId id="311" r:id="rId54"/>
    <p:sldId id="325" r:id="rId55"/>
    <p:sldId id="312" r:id="rId56"/>
    <p:sldId id="313" r:id="rId57"/>
    <p:sldId id="322" r:id="rId58"/>
    <p:sldId id="324" r:id="rId59"/>
    <p:sldId id="320" r:id="rId60"/>
    <p:sldId id="327" r:id="rId61"/>
    <p:sldId id="314" r:id="rId62"/>
    <p:sldId id="315" r:id="rId63"/>
    <p:sldId id="316" r:id="rId64"/>
    <p:sldId id="332" r:id="rId65"/>
    <p:sldId id="330" r:id="rId66"/>
    <p:sldId id="318" r:id="rId67"/>
    <p:sldId id="317" r:id="rId68"/>
    <p:sldId id="319" r:id="rId69"/>
    <p:sldId id="323" r:id="rId70"/>
    <p:sldId id="328" r:id="rId71"/>
    <p:sldId id="331" r:id="rId72"/>
    <p:sldId id="334" r:id="rId73"/>
    <p:sldId id="333" r:id="rId74"/>
    <p:sldId id="337" r:id="rId75"/>
    <p:sldId id="329" r:id="rId76"/>
    <p:sldId id="338" r:id="rId77"/>
    <p:sldId id="335" r:id="rId78"/>
    <p:sldId id="336" r:id="rId79"/>
    <p:sldId id="310" r:id="rId80"/>
    <p:sldId id="306" r:id="rId81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C30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-1282" y="-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2188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70597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10052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43490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44485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63579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31717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94008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84677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55421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89967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91A6C-12BC-4A5A-9E8F-B9C7C0A06EAF}" type="datetimeFigureOut">
              <a:rPr lang="el-GR" smtClean="0"/>
              <a:pPr/>
              <a:t>4/10/2025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F0CBD-B974-4274-802A-7596B44E0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32078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Ομάδα 11">
            <a:extLst>
              <a:ext uri="{FF2B5EF4-FFF2-40B4-BE49-F238E27FC236}">
                <a16:creationId xmlns="" xmlns:a16="http://schemas.microsoft.com/office/drawing/2014/main" id="{B4DA328B-2DC4-0E01-BD29-6EC33FC9B4EF}"/>
              </a:ext>
            </a:extLst>
          </p:cNvPr>
          <p:cNvGrpSpPr/>
          <p:nvPr/>
        </p:nvGrpSpPr>
        <p:grpSpPr>
          <a:xfrm>
            <a:off x="2521227" y="1194740"/>
            <a:ext cx="4862804" cy="4814596"/>
            <a:chOff x="0" y="0"/>
            <a:chExt cx="6645910" cy="6483985"/>
          </a:xfrm>
        </p:grpSpPr>
        <p:pic>
          <p:nvPicPr>
            <p:cNvPr id="13" name="Εικόνα 12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6BC19FE1-6B74-356F-36C8-FF5912EA7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Εικόνα 13">
              <a:extLst>
                <a:ext uri="{FF2B5EF4-FFF2-40B4-BE49-F238E27FC236}">
                  <a16:creationId xmlns="" xmlns:a16="http://schemas.microsoft.com/office/drawing/2014/main" id="{A661D081-11ED-1CD6-8682-C90A05AD94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5" name="Εικόνα 14">
              <a:extLst>
                <a:ext uri="{FF2B5EF4-FFF2-40B4-BE49-F238E27FC236}">
                  <a16:creationId xmlns="" xmlns:a16="http://schemas.microsoft.com/office/drawing/2014/main" id="{A9AB67C7-9E62-39E9-1892-C174C16012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6" name="Εικόνα 15">
              <a:extLst>
                <a:ext uri="{FF2B5EF4-FFF2-40B4-BE49-F238E27FC236}">
                  <a16:creationId xmlns="" xmlns:a16="http://schemas.microsoft.com/office/drawing/2014/main" id="{130DAB96-BA2E-D7C5-879A-351F82B3E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7" name="Εικόνα 16">
              <a:extLst>
                <a:ext uri="{FF2B5EF4-FFF2-40B4-BE49-F238E27FC236}">
                  <a16:creationId xmlns="" xmlns:a16="http://schemas.microsoft.com/office/drawing/2014/main" id="{7AE089B0-2984-8B7C-25C8-2A6F4EA5A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0EA743F-1D8D-31ED-AB8E-CC378907FE63}"/>
              </a:ext>
            </a:extLst>
          </p:cNvPr>
          <p:cNvSpPr txBox="1"/>
          <p:nvPr/>
        </p:nvSpPr>
        <p:spPr>
          <a:xfrm>
            <a:off x="741" y="273034"/>
            <a:ext cx="99052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GENMA - Europa" panose="03080502040207040304" pitchFamily="66" charset="0"/>
                <a:cs typeface="Arial" panose="020B0604020202020204" pitchFamily="34" charset="0"/>
              </a:rPr>
              <a:t>«ΜΟΝΟΜΑΧΟΣ»</a:t>
            </a:r>
            <a:endParaRPr lang="el-GR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GENMA - Europa" panose="030805020402070403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C07A1CB-B837-70FF-E4B8-E78D4B6DDA65}"/>
              </a:ext>
            </a:extLst>
          </p:cNvPr>
          <p:cNvSpPr txBox="1"/>
          <p:nvPr/>
        </p:nvSpPr>
        <p:spPr>
          <a:xfrm>
            <a:off x="-1" y="6110613"/>
            <a:ext cx="99052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48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GENMA - Phoenix" panose="02000603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ΚΑΛΗ ΕΠΙΤΥΧΙΑ!</a:t>
            </a:r>
            <a:endParaRPr lang="el-GR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GENMA - Phoenix" panose="02000603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86305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52491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Πώς αλλιώς έμεινε στην ιστορία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ο Κολοκοτρώνης;</a:t>
            </a:r>
            <a:endParaRPr lang="el-GR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pSp>
        <p:nvGrpSpPr>
          <p:cNvPr id="7" name="Ομάδα 6">
            <a:extLst>
              <a:ext uri="{FF2B5EF4-FFF2-40B4-BE49-F238E27FC236}">
                <a16:creationId xmlns="" xmlns:a16="http://schemas.microsoft.com/office/drawing/2014/main" id="{4857A355-9C68-D8A6-9316-6D250F84495E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8" name="Εικόνα 7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BB5983CE-89BD-2F0F-74A0-E27B604BD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51C1F2DF-1BFF-1046-63EE-1A5B7CC10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8780F47C-70DD-FDA8-0C8D-10DBB7822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5A96C8FA-0EAA-4488-4C4B-83C5D3E08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2" name="Εικόνα 11">
              <a:extLst>
                <a:ext uri="{FF2B5EF4-FFF2-40B4-BE49-F238E27FC236}">
                  <a16:creationId xmlns="" xmlns:a16="http://schemas.microsoft.com/office/drawing/2014/main" id="{9B039B1B-BCC9-FA25-A9B6-B956EB536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5318751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σπούδασε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Ιωάννης Καποδίστριας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el-GR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A98A5A8D-BAC5-EB89-DD47-FF8465518D96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FC3E6988-03EB-8551-5CC0-580F04CC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4E25FC9F-9A2E-C5DF-8314-AA9C45300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88D8F530-C219-F961-BA6F-A40E773356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740F579C-0E23-0A3F-ABA6-FC9EF5CDE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65FAA1E2-B3D8-F6E4-8BF8-0852AE01F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073129989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4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585556" y="51883"/>
            <a:ext cx="110771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ονομάστηκαν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οι άγιοι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που μαρτύρησαν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στην Τουρκοκρατία;</a:t>
            </a:r>
          </a:p>
        </p:txBody>
      </p:sp>
      <p:grpSp>
        <p:nvGrpSpPr>
          <p:cNvPr id="7" name="Ομάδα 6">
            <a:extLst>
              <a:ext uri="{FF2B5EF4-FFF2-40B4-BE49-F238E27FC236}">
                <a16:creationId xmlns="" xmlns:a16="http://schemas.microsoft.com/office/drawing/2014/main" id="{1E32A47F-0DAD-E989-7C8C-A03649AD77BD}"/>
              </a:ext>
            </a:extLst>
          </p:cNvPr>
          <p:cNvGrpSpPr/>
          <p:nvPr/>
        </p:nvGrpSpPr>
        <p:grpSpPr>
          <a:xfrm>
            <a:off x="7340544" y="4417990"/>
            <a:ext cx="2388075" cy="2391326"/>
            <a:chOff x="0" y="0"/>
            <a:chExt cx="6645910" cy="6483985"/>
          </a:xfrm>
        </p:grpSpPr>
        <p:pic>
          <p:nvPicPr>
            <p:cNvPr id="8" name="Εικόνα 7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B2659C85-AAA9-06D0-18CA-61A64C943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E687EC15-3508-60DB-D1C4-A007C71EE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CE64D523-52B7-AD13-CBEF-23738FFA38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6392B71-D9AA-F3BA-ECC4-E135164C8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2" name="Εικόνα 11">
              <a:extLst>
                <a:ext uri="{FF2B5EF4-FFF2-40B4-BE49-F238E27FC236}">
                  <a16:creationId xmlns="" xmlns:a16="http://schemas.microsoft.com/office/drawing/2014/main" id="{CB935EF3-1A4B-B6FB-095E-A9070C2FA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62365837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Πόσες πιέτες έχει η φουστανέλα και τι συμβολίζουν;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A347ECDB-B02F-5DAF-F1AD-9631396C5549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6C6B1191-502D-025B-5947-63E5030E6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E5585CC9-D347-07E2-AA8E-F85DA757B9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4D8C9A54-0FCB-8CD1-4CC1-672D13522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45E6398B-8917-7322-D3C7-69BDDE042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82828C97-F1E6-4529-473E-8899C181E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20147115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ονομαζόταν </a:t>
            </a:r>
          </a:p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πατέρας του Κολοκοτρώνη </a:t>
            </a:r>
          </a:p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και τι ήταν;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B1C3E99E-9632-DDFA-B94F-82D78475339A}"/>
              </a:ext>
            </a:extLst>
          </p:cNvPr>
          <p:cNvGrpSpPr/>
          <p:nvPr/>
        </p:nvGrpSpPr>
        <p:grpSpPr>
          <a:xfrm>
            <a:off x="7443185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62E22C5-C3E3-FE5D-2DC2-4BF67E791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3FE78419-47AD-51A4-5639-4488EE6EC6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8186731-1513-0262-8AAB-350487A296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3B0B3A39-1878-E6BF-226C-25FC464FE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F5BDBE6C-97CA-2CE1-121B-706E5D1C5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84782523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Ποια είναι η πατρίδα του Καποδίστρια;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41C1BD53-FBA8-D2C6-2DF6-606EA19015F7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D3D81292-46D9-BE66-B9D0-DE419257A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560A7BB5-604D-A420-38C7-7070106553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C661EF20-C712-9F39-EE1E-94EECDE372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60E0DC77-0882-0E2F-EBCD-58C6346A3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57D00FB3-20D1-4BE3-E82B-036AC3D34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1053096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σημαίνει η λέξη 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ταμπούρι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19D07F2A-909C-E2C5-4DA3-447B05085D48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3503DA3F-10BC-FD65-1DC5-42EFD3C82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172D9CDF-BA4A-86FF-EC68-31440B0A0F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6465A78B-6B41-1E2F-D389-A93B08754B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5A7A63CD-CF1F-C4C2-E77E-556DC73AB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0A1CD95-C415-1245-5B4A-C465FAD13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844461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Σε ποιο σώμα έβαζαν τα ελληνόπουλα που τα άρπαζαν </a:t>
            </a:r>
          </a:p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οι Τούρκοι;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34E6335F-0345-21B9-1FEE-85458C64199A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2BEEFB7B-43EC-1EBA-B339-6D5E4E1D0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A7D62CC0-FE78-E255-2A9E-50B176497B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2344551-4A57-B652-A73B-42D30B9E3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F5391ECC-85FC-C680-6031-0F3D97A23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34A9D80D-D291-F5B6-FB4E-0E4E2231F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65953428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Ποια ήταν η μητέρα του Κολοκοτρώνη;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889351B5-CCCC-1375-DE18-1E408AE81F69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B2DA9A0-423B-F5A4-582F-792A99B97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A15A7E90-582B-ADE2-E31A-3DDCCF2D0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68516271-8A92-0712-5BF0-8E1673493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8F555070-68CE-0C5E-31A5-AC4F42168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A9A7C49-8955-8F42-BBB2-C7B868CFA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81436884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ψήφισε </a:t>
            </a:r>
          </a:p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ελληνικός λαός;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29FC4ECD-5A1A-106E-3BEF-431847F797AF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C7497BDC-BDC1-08CD-052B-AEB470AA3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0A30A8A1-6AA5-C853-F812-5F3EFE08E0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02271048-5BB4-027C-47A5-98D7607672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309DF107-6AA9-CEB2-2D22-FD3A85FA6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7249D78-69CE-DAF9-8056-CC53886FB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6621203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σημαίνει το 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κονάκι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6888796-21CD-2DB5-9674-EFE9032008F7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1DB5C892-F9A7-438B-6CB6-984819DD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D8EC6551-CBDA-88D0-0311-F0AB0166F0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7DBE9FF1-F296-01F5-8797-38E027F0C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3438E06C-467A-AB14-357B-E5327D756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2E147AD-BA5B-5FE4-3520-565DE564D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4633708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296541" y="107418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Ποια πράξη του Κολοκοτρώνη εντυπωσίασε ακόμα και την μητέρα του;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6B6FA40A-0DEA-E756-4A92-CA198603601E}"/>
              </a:ext>
            </a:extLst>
          </p:cNvPr>
          <p:cNvGrpSpPr/>
          <p:nvPr/>
        </p:nvGrpSpPr>
        <p:grpSpPr>
          <a:xfrm>
            <a:off x="7555147" y="4259369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3EF7EC6E-66B4-3DF2-483C-AA17C0A32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96E67E2B-077A-C7D8-CDB4-66B24E293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DF32772A-4DFE-D6CD-156A-106A5554B6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FF8F9FC-2973-3EC6-EBFC-C9D3DBAED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A6CFED3-3F16-7B4B-8B14-1F0215F52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679483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Πότε δολοφονήθηκε</a:t>
            </a:r>
          </a:p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Καποδίστριας;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6B12A3DC-6866-8B40-5EB5-DC8609DF6D48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A7F62DD5-98EF-57ED-2F01-7DC69D6E6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1F6655D3-8BFC-3293-DF4E-64C3581569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73F303C4-7C56-64D8-7220-BE6E2F4638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9B45A932-24E9-DB47-9A5D-03F75D974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65F0339-FAEE-DCBA-F060-F40DF6E81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9148480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80669" y="264402"/>
            <a:ext cx="822758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66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Εκτός από τις πολεμικές του δεξιότητες και </a:t>
            </a:r>
          </a:p>
          <a:p>
            <a:pPr indent="0" algn="ctr">
              <a:buNone/>
            </a:pPr>
            <a:r>
              <a:rPr lang="el-GR" sz="66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τα στρατηγικά του σχέδια σε τι άλλο ήταν πολύ καλός;</a:t>
            </a:r>
          </a:p>
        </p:txBody>
      </p:sp>
      <p:grpSp>
        <p:nvGrpSpPr>
          <p:cNvPr id="12" name="Ομάδα 11">
            <a:extLst>
              <a:ext uri="{FF2B5EF4-FFF2-40B4-BE49-F238E27FC236}">
                <a16:creationId xmlns="" xmlns:a16="http://schemas.microsoft.com/office/drawing/2014/main" id="{AE7A4435-90B6-64A1-E9F7-BC38CBAC0435}"/>
              </a:ext>
            </a:extLst>
          </p:cNvPr>
          <p:cNvGrpSpPr/>
          <p:nvPr/>
        </p:nvGrpSpPr>
        <p:grpSpPr>
          <a:xfrm>
            <a:off x="7489836" y="4240707"/>
            <a:ext cx="2388075" cy="2391326"/>
            <a:chOff x="0" y="0"/>
            <a:chExt cx="6645910" cy="6483985"/>
          </a:xfrm>
        </p:grpSpPr>
        <p:pic>
          <p:nvPicPr>
            <p:cNvPr id="13" name="Εικόνα 12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84937E23-0EC5-17F0-5FE4-4F297F9FD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Εικόνα 13">
              <a:extLst>
                <a:ext uri="{FF2B5EF4-FFF2-40B4-BE49-F238E27FC236}">
                  <a16:creationId xmlns="" xmlns:a16="http://schemas.microsoft.com/office/drawing/2014/main" id="{E7337CB8-2F31-CE55-6F84-5CA0FE564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5" name="Εικόνα 14">
              <a:extLst>
                <a:ext uri="{FF2B5EF4-FFF2-40B4-BE49-F238E27FC236}">
                  <a16:creationId xmlns="" xmlns:a16="http://schemas.microsoft.com/office/drawing/2014/main" id="{FCBD9F37-AF62-9FC2-2893-FCEBD6827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6" name="Εικόνα 15">
              <a:extLst>
                <a:ext uri="{FF2B5EF4-FFF2-40B4-BE49-F238E27FC236}">
                  <a16:creationId xmlns="" xmlns:a16="http://schemas.microsoft.com/office/drawing/2014/main" id="{29E9A1B8-272B-CC07-6CA2-F7772DDB7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7" name="Εικόνα 16">
              <a:extLst>
                <a:ext uri="{FF2B5EF4-FFF2-40B4-BE49-F238E27FC236}">
                  <a16:creationId xmlns="" xmlns:a16="http://schemas.microsoft.com/office/drawing/2014/main" id="{71CDE514-79CE-BBD9-25AF-41C085EC6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3852022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 ήταν το τέλος του Καποδίστρια;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FB034777-B15D-D399-CD3A-7BAD9C0B00B4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F64049E6-B864-A7D5-1ED9-657A0EE8D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1177EDF1-F00A-60D5-32A0-D5040E9AFD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63CB927B-7803-E7AB-9AC3-E6FCE334DB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649A12AF-03AC-56E5-FAEA-0D2168BA2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FC11998A-134C-7F77-6A40-CA70DFE59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070555093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421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Πότε έγινε η έξοδος του Μεσολογγίου;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9638CFA5-CDDE-1315-B8A5-55959D41420E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D15DD7DF-1EEA-3DC9-0764-D5BCB42C6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0F3D085D-ACD6-DFB0-3A99-6276A78A91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CEB0A61D-F8A6-A152-981A-BF62BFFFC6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EBDCD2CB-9DE7-7C74-13D2-11955150B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4624BA67-80E1-C034-078B-9180A4D34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877094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60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έλεγαν</a:t>
            </a:r>
          </a:p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τον Κατσαντώνη </a:t>
            </a:r>
          </a:p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στο επίθετο;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D0B53C3-DEA7-AD57-4728-7BE906B4C9B6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FF9FF0F5-C6C1-89EF-9344-650A57B46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5A956C7-5393-4980-6BC8-6BA5463CB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EEA10FD2-9561-6727-4CB8-E5E41C66A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E53EBEEA-B7DB-D914-6FBA-F3CC01BE5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FBF2D4EA-233F-8946-23BF-D28E5DCB9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322601715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4723" y="1122363"/>
            <a:ext cx="10529776" cy="239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 είναι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το ονοματεπώνυμό του;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C2B73EFD-8C78-8E8A-7E49-7489A4F50C97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893E0075-3A74-0A37-7370-186D90107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DEA31C90-75EB-A619-863B-7C3A04B8F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04D0F34F-59CE-39DC-6BD3-9A54D09969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CFCD2511-48D0-CFBA-215D-2A9C79905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A33BCA25-3BDA-E522-43EA-0F097E478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921797433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416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Πού γεννήθηκε </a:t>
            </a:r>
          </a:p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η Μπουμπουλίνα;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9F132BE1-8F08-90A0-39A5-73A2586A2B24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95739722-4E33-D2F4-EB88-FB665F802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16ECE139-B9D4-CE93-55DF-0287F872DB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4F092CAE-7363-B93B-FEAE-AD86B00D14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A885303-E42C-AA89-E6A3-84DD496FB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47FCF96A-ABDC-834B-D927-F3F9114F7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38165905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9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Ποιοι πρωτοστάτησαν στο Μεσολόγγι; 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A08FEE2D-58DD-0F74-9A03-16E402B09114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6CD88B36-B808-5431-A1E4-FBE1FB2E1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38ECBC9E-7103-3613-DBCC-E15AA20D4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5898BAC8-7A75-1A4E-CC16-F8111FE81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88B71BF9-4F8F-0E04-68D5-54B302068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8C2C4A26-08BA-8646-1C67-338E2D66A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8821008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9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ήταν ο νονός </a:t>
            </a:r>
          </a:p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Του Κατσαντώνη;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41049418-D0F9-AAA4-8F7A-088AFEEBA9C1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4E0289E-065D-FE04-A677-20E4AB928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E83D994A-602E-6CF7-415A-03558341B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B5652CCC-EA80-40A8-DF1F-4B2399E5A1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490C4EFF-6FA8-1B49-658B-885937E25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3536CCAE-C816-8ACD-A995-8D883CB73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87492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9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Ποιον είχε θείο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Νικηταράς;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681BA07A-86DD-CE94-9CAE-D1184BAE30F8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DA19D204-CAF3-3434-0C8E-92DD6E6BD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ED4E8E3F-26CB-36B0-6E8D-6EB7865B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E047961E-3E76-C39B-E3CA-593E46986B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786F87A7-D53C-00B1-D6E3-2DAFD9AC7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806A4DAC-0CBC-8A20-74A0-2F2622D1C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869096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416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βοήθησε στον αγώνα;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37B7521C-DE30-3461-14BA-E0A2250068FF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82693B0E-9681-9112-B50E-F068E359F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1419B898-66F1-CB53-3D27-3335EBAF1B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6EBE0B17-2AE0-7053-9B55-758F1CE5FB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B97A65B-471B-F2D5-6FE9-CC8E00F76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F827F7D7-7A8A-41BE-EC90-31F9D70E1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81524402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Ποιοι ήρθαν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να βοηθήσουν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τους Μεσολογγίτες;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F1A71676-87C8-6A34-FD98-7B9E65D6D275}"/>
              </a:ext>
            </a:extLst>
          </p:cNvPr>
          <p:cNvGrpSpPr/>
          <p:nvPr/>
        </p:nvGrpSpPr>
        <p:grpSpPr>
          <a:xfrm>
            <a:off x="7340544" y="4404049"/>
            <a:ext cx="2241995" cy="2227984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BA9EC1DE-3D36-DFB1-09D4-9B4FBD98E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1A816DBE-917B-0739-426E-70C963192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DA23AD84-6A18-94E6-6820-1F0191DEA5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C979128-F461-9553-C338-76C2CF9B5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A8B1B457-FD56-B368-F6A8-7540CDD8E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201011485"/>
      </p:ext>
    </p:extLst>
  </p:cSld>
  <p:clrMapOvr>
    <a:masterClrMapping/>
  </p:clrMapOvr>
  <p:transition spd="slow"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Πού έδρασε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Κατσαντώνης;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B0A3DC1E-1483-26F0-B1D2-6B5892DD779B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DD252C0B-549F-18B3-5325-8C8FD571A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C6BD6F0-8159-63B2-8322-ADCB5824B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0C1307AA-7BC9-7D3D-C34E-0513267C6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E84C981F-844A-125F-0F06-35501082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C2F7A8E7-C6EE-E496-8449-803A3A7FB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8642974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Ποιον είχε αδερφό </a:t>
            </a:r>
          </a:p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Νικηταράς;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A442BD16-180D-12F2-FFF7-CE911FFD544E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33E10A0-D977-ED84-B90C-D17D22B47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06C89E5E-98AF-8F09-D7F4-A131EBC235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219D722E-8558-7D90-39AB-E26FBFA14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D46DA779-E125-C38A-10D0-9629A32A9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13B981E0-FF73-8B99-78E1-BFE41409B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2696293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έγινε</a:t>
            </a:r>
          </a:p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η Μπουμπουλίνα</a:t>
            </a:r>
          </a:p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για τον αγώνα;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8E5C8D3D-2EAC-6A9D-E475-B190C13483AB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F2E82663-1016-ED94-7577-F19AC0EF5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3B37C6BF-3FCA-ECE9-D5AD-117E1DF84D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480CF8A7-2D23-0A72-0BAC-9E5866425C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C60449F5-8988-1602-CE21-B58C9E298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19039DA-A6ED-7AAE-22C9-E9802033A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0281524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9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Ποιοι ήταν οι αρχηγοί των Τούρκων;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EB18AB46-0C96-FAC0-8A3F-3B52DB64C23E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DEAC5186-56FC-C3D3-EA8E-A4A4397BC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35760CD6-D860-B9C1-A01B-06AC0BC41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CDDCCF8E-03E7-29C5-34E9-7099F22975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5CE6B207-5076-DC74-65E0-57BAC14EB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2037060-A353-9D56-E479-1CBF8890E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004281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176640" y="314007"/>
            <a:ext cx="9905259" cy="478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Βελιγκέκας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καταφέρνει να συλλάβει τον Κατσαντώνη;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1EE0B72C-33D4-C887-1D78-3BCBF2B75B6A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AC6F0BA3-C4B3-76E0-608B-D73822434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A8998195-47BB-BC44-CB0C-99ABF0C9FE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8EC640DC-6E6C-9D25-94DA-AB2C45F42D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88133D7E-92A1-390A-D2AF-248433077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C9135A4D-703B-F9C6-BADC-517DBE5C3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7743211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241957" y="118826"/>
            <a:ext cx="9905259" cy="5955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Ποιες αρετές συνόδεψαν 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τον Νικηταρά μέχρι 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 τέλος 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της ζωής του;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92B1772D-1F9C-1B10-8B0B-C696AFE1BC75}"/>
              </a:ext>
            </a:extLst>
          </p:cNvPr>
          <p:cNvGrpSpPr/>
          <p:nvPr/>
        </p:nvGrpSpPr>
        <p:grpSpPr>
          <a:xfrm>
            <a:off x="7617351" y="4574057"/>
            <a:ext cx="2260656" cy="2050702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B549CF81-5868-28FF-B333-948926696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817EF911-F452-9CC9-5A8D-290AD8736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6BD8CC55-065E-24EA-98EE-83EC621E42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A6E5B67-22F8-336A-1C3C-A9DDA64F3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60F17191-58FF-9C54-607D-0ECDA2B3F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669136158"/>
      </p:ext>
    </p:extLst>
  </p:cSld>
  <p:clrMapOvr>
    <a:masterClrMapping/>
  </p:clrMapOvr>
  <p:transition spd="med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60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Σε ποιας πόλης </a:t>
            </a:r>
          </a:p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την απελευθέρωση συμμετείχε;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6CEEEB0D-86AD-B1D6-9BF7-EFE35503FB6B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91513C9A-AEF4-2528-596F-9793086C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492AEBFC-B49B-5B38-C403-4C81E68E7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A35B717B-3E3E-FC95-BBC7-C1C1B0746C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77FD86B8-0C3F-AF08-4D27-FBFB72B7D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9D16A073-CA59-4B94-0A25-2ED184ABF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7777305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60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Πόσοι Τούρκοι πολιορκούσαν 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 Μεσολόγγι;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70A6B372-5FDD-9538-B49D-789A730B3E2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F9682422-BFC1-CC40-D0B8-129B173A9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C6E90601-6CFC-8331-8274-38ED9BC91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1C3C53C6-F314-390B-0F3E-AC55806DA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B32739DE-070C-12A4-B5C4-0ACF0F97E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F64A1EEB-5C10-9353-01D9-C8366C535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9907075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606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 παλληκάρι πήγε στο σώμα του Κατσαντώνη;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B4B9CF30-873D-18AA-8FA6-B4234E3F9C3D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79DAE541-52A1-D93D-189D-689A8D8EF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3017DF94-F080-8310-0B4E-BD89A75D6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76DA7D84-363B-F6FB-04FA-419F92E830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41D55128-2192-9A23-77CE-EDD115291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80CCE1F2-D635-1F51-438B-C588CF8A3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432080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416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7000"/>
              </a:lnSpc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 ήταν το τέλος του Καποδίστρια;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A1C68D04-6C96-7D27-1679-E5F53A246EC4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F940A179-BB2E-C40D-91A6-5D17A3237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1029B943-C4DE-D327-7B56-A02E50FEB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AAC1099C-2503-1F4C-6215-B1DC823FE0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E45D40A-1194-16F4-0184-789D58CEC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B85E16A9-575F-7803-A016-469AE01B3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654867806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60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Για ποιο λόγο επιχείρησαν 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την έξοδο;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F6F15BD7-21D7-3F05-60A9-6902DC895956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B6D35895-B0B6-000C-EAB3-00050BBAE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A1A7DA4C-123D-BBAF-803E-CA8BB89804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189CC423-57B7-6A6D-FAB3-4AF84488D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E0E824B-E730-A8C8-624C-B15D165DD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2A08AB3D-5987-B2E0-5A7E-6EDD53B1C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838178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ονομάζονται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τα αδέλφια του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Κατσαντώνη;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D90412A-5915-A8F9-DE84-3E5B976C15E7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5A94DF00-53A8-EC02-98E3-24545DA18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F872A6B1-F243-5434-7244-391D2A8E6A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864AFE25-DE0C-5B96-2594-20C23A891C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E7F24E37-43FD-E72D-5E09-43559C800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488CE0F9-3310-5D91-C508-3DF9FD1D0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91773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79491" y="74966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έμεινε στην ιστορία ο Νικηταράς; Ποιο ήταν το παρατσούκλι του;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2EE85658-F013-BDD6-501B-1CB4A0900DA5}"/>
              </a:ext>
            </a:extLst>
          </p:cNvPr>
          <p:cNvGrpSpPr/>
          <p:nvPr/>
        </p:nvGrpSpPr>
        <p:grpSpPr>
          <a:xfrm>
            <a:off x="7340545" y="4385387"/>
            <a:ext cx="2297978" cy="2246645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5E3C611F-526E-0289-2F54-B1A87AD5F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83B030D7-8240-F981-3A34-22C098B4B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51374A1C-9F36-C01D-F3D9-79A3CCF36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A25F994B-360A-3BC6-A7B1-64A058522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299EA239-F058-8EE4-34D8-FE2E687AF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230274957"/>
      </p:ext>
    </p:extLst>
  </p:cSld>
  <p:clrMapOvr>
    <a:masterClrMapping/>
  </p:clrMapOvr>
  <p:transition spd="slow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Πόσοι Μεσολογγίτες μπορούσαν</a:t>
            </a:r>
          </a:p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να πολεμήσουν;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A0736ECC-BEF6-D157-5AB2-5F08150695A8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57166AA8-2CC9-2F7F-D412-6D35BCAE1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9BF0A409-7ACA-9513-9C86-9134BB6F3C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7581F54F-A685-A278-1CD9-6C3905C537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7FDF8B8-E8A0-82C1-F364-75249944C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8CA4B6F5-CD46-A2DA-F648-F2150CA54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136934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μας διδάσκει η ζωή του Κατσαντώνη;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7FCBBE7-6742-91EB-7E3E-23EB58A763B1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B6130A26-54DD-3A8E-E7B7-BA4D38669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41481D0D-97A8-1067-30EC-EB84EA80C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6912E5AB-6194-4739-BD91-EC10221EBA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1106FBE6-E4FB-4D4A-1FAB-66792BC9B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B954BE76-6D2D-3D47-AF06-3C775F415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552951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Ποια ήταν η γυναίκα του Νικηταρά;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4699BA3-361E-E39B-3B6B-7293E98337F6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40603E51-CC5C-F648-0A10-230645B23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3E60D0F1-06D5-D63D-F149-B9E6D94F4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1A66FBDE-3A40-93A3-1B24-C37600C26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BC0804AD-6252-04B6-CEEE-CC7D9D2C9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ADD6FB55-20E4-E1AC-C6BD-D18096542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784723134"/>
      </p:ext>
    </p:extLst>
  </p:cSld>
  <p:clrMapOvr>
    <a:masterClrMapping/>
  </p:clrMapOvr>
  <p:transition spd="med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πέθανε </a:t>
            </a:r>
          </a:p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Χρήστος Καψάλης;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73CEAF0-7502-BA3F-C0D9-E7B2197B980E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94875B97-6FA2-D2F7-F1AD-21CAF4E73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E7B0241-F6BC-416F-9F8C-82BB4331B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2ACEB59B-97E7-80B9-3181-C1F7162E13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7BF3CA21-EE5E-5F5D-7EA6-A14189421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9F284CC7-524D-6167-37FA-28021802B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6184489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815082" y="1703388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Που δολοφονήθηκε ο Καποδίστριας;</a:t>
            </a:r>
            <a:endParaRPr lang="el-GR" sz="7200" b="1" kern="1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73CEAF0-7502-BA3F-C0D9-E7B2197B980E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94875B97-6FA2-D2F7-F1AD-21CAF4E73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E7B0241-F6BC-416F-9F8C-82BB4331B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2ACEB59B-97E7-80B9-3181-C1F7162E13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7BF3CA21-EE5E-5F5D-7EA6-A14189421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9F284CC7-524D-6167-37FA-28021802B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618448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ονομαζόταν</a:t>
            </a:r>
          </a:p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γιος του</a:t>
            </a:r>
          </a:p>
          <a:p>
            <a:pPr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Κατσαντώνη;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E325E0FA-F001-DBD0-844B-D2801E3EDC3F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6D79DDC-4126-4CE0-896A-F825984AC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82A578F2-70FD-569B-5C0E-43D236A0A8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5AFE6AF7-141C-AA23-7842-AC18D276D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31A38323-BC4A-AE5F-68E5-8D685A17C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6CFCB0F2-D36C-72DA-B36B-0EE76D0A3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513660917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34054" y="183838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Πόσο καιρό </a:t>
            </a:r>
          </a:p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οι Τούρκοι πολιορκούσαν</a:t>
            </a:r>
          </a:p>
          <a:p>
            <a:pPr algn="ctr"/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το Μεσολόγγι;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26A33A8F-BCFC-722E-F526-50F9FEE1A197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81538CF2-69AE-7CF5-E937-EC23F8051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D8E8D92B-B883-1D11-4574-71FA84172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145D7576-3C09-B986-DDD1-243A87369B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3BC47E38-BF88-4392-C9F0-A6921B3CB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00956F7-886C-D327-5713-F4CC7FAD3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229324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42168" y="1122363"/>
            <a:ext cx="9905259" cy="239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Ποια ήταν η τελευταία νίκη του Μεσολογγίου;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FB366062-CE1E-CA23-6462-F055CC03260F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1E1A16E-45CC-6298-D25C-356BBDAA7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4A65A2EB-B5B4-EEA7-81A3-65CB204F53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79D0B07-89E9-69E3-48FE-F0F9EBC4F7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6C691FF6-4E99-E6F3-20BF-B3C8FEAE7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3A8B8FB-C388-2AD4-C026-8E9AE87C2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0561317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663785"/>
            <a:ext cx="9905259" cy="3606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Πώς αλλιώς ονομάζονται </a:t>
            </a:r>
          </a:p>
          <a:p>
            <a:pPr algn="ctr">
              <a:lnSpc>
                <a:spcPct val="107000"/>
              </a:lnSpc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οι Μεσολογγίτες;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620653D0-2B38-A4D1-3E03-15B7A27207E9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0A6065C6-1885-9D8D-75AE-C82840330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DCF0CB35-D5FA-F291-7ECB-AE00AA36F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C1B2C90D-9253-33A7-6F83-1C4E840DA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8C35A5FC-5FE6-26E8-A2B5-0D638C4B9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0BCFAD2D-3C21-689B-F73C-F0213A87A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55054203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4699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Ποιος βοήθησε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στον ανεφοδιασμό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του Μεσολογγίου;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A3B78B86-B8BB-63F4-9E2B-73D78928F12E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C77A9F2F-DFAA-CB13-8608-06B0FEB2E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851951B1-C321-99F8-C4C8-BBC33006B2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22D2CC5B-F1AA-AF94-8EC5-E6C646CFA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A6D37751-7B92-A3C5-043B-33B1CFED2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1BFBA8C5-CB62-E6B9-0C6C-F4ADCF043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78609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107482" y="813796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Ποιος ήταν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επίσκοπος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του Μεσολογγίου;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8608797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133165" y="1428102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σημαίνει η λέξη 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κιοτής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286937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Ποιος ήταν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Γρηγόριος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Δικαίος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260851883"/>
      </p:ext>
    </p:extLst>
  </p:cSld>
  <p:clrMapOvr>
    <a:masterClrMapping/>
  </p:clrMapOvr>
  <p:transition spd="slow">
    <p:cover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Ποια ήταν η τελευταία νίκη των Μεσολογγιτών;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9459414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 ήταν το τέλος του μοναχού Σαμουήλ;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069870259"/>
      </p:ext>
    </p:extLst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Με ποιον αναμετρήθηκε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Κατσαντώνης;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1868393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Ποια ήταν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η συνεισφορά της Μαντώ Μαυρογένους;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248297183"/>
      </p:ext>
    </p:extLst>
  </p:cSld>
  <p:clrMapOvr>
    <a:masterClrMapping/>
  </p:clrMapOvr>
  <p:transition spd="slow">
    <p:randomBar dir="vert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Τι αποφάσισαν να γίνει ο Κατσαντώνης όλοι οι καπεταναίοι;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918702583"/>
      </p:ext>
    </p:extLst>
  </p:cSld>
  <p:clrMapOvr>
    <a:masterClrMapping/>
  </p:clrMapOvr>
  <p:transition spd="med">
    <p:pull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582107" y="1006501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Τι έκαναν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οι Σουλιώτες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έναν κιοτή;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5862491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Πού φυγάδεψε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Κατσαντώνης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την οικογένειά του;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599553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Σε ποια μάχη σκοτώθηκε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Γρηγόριος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Δικαίος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9672407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79899" y="-32124"/>
            <a:ext cx="9905259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Ποιος ενημέρωσε τα παιδιά της Σαμαρίνας για το σχέδιο των Μεσολογγιτών;</a:t>
            </a:r>
          </a:p>
          <a:p>
            <a:pPr marL="0" indent="0" algn="ctr">
              <a:buNone/>
            </a:pPr>
            <a:endParaRPr lang="el-GR" sz="4400" b="1" kern="1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l-GR" sz="44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(Ανάφερε όνομα)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2832680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Θυμάσαι ένα από τα χωριά που δρούσε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Κατσαντώνης;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1181048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Όταν αρρώστησε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Κατσαντώνης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που πήγε, για να αναρρώσει;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631978183"/>
      </p:ext>
    </p:extLst>
  </p:cSld>
  <p:clrMapOvr>
    <a:masterClrMapping/>
  </p:clrMapOvr>
  <p:transition spd="slow">
    <p:randomBar dir="vert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Σε ποιο μέρος ανατινάχτηκε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μοναχός Σαμουήλ;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7865856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500820"/>
            <a:ext cx="1006727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Ποιος από τους ήρωες είχε αδελφό νεομάρτυρα; 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171272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-94396"/>
            <a:ext cx="1006727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Κατσαντώνης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τι είχε υποσχεθεί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στη μαμά του,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μετά τον θάνατό της;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5922493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 Πού έδρασε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 Μάρκος Μπότσαρης;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961534164"/>
      </p:ext>
    </p:extLst>
  </p:cSld>
  <p:clrMapOvr>
    <a:masterClrMapping/>
  </p:clrMapOvr>
  <p:transition spd="slow">
    <p:cover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Ποια δύο μέρη δυσκολεύτηκαν έντονα οι Τούρκοι να καταλάβουν;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382717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Ποιος ήταν ο κιοτής του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Σουλίου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736651229"/>
      </p:ext>
    </p:extLst>
  </p:cSld>
  <p:clrMapOvr>
    <a:masterClrMapping/>
  </p:clrMapOvr>
  <p:transition spd="slow">
    <p:randomBar dir="vert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Ανάφερε τρία ρούχα που φορούσαν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οι τσολιάδες.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787845686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Σε τι βοήθησε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πατροΚομσάς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3203896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-26634" y="772165"/>
            <a:ext cx="100672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Ολοκλήρωσε τη φράση: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«Ήρωας δε…..»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5701725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Ποιος σκότωσε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τον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πατροΚοσμά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9732492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741" y="88756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Στο Μεσολόγγι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τι γινόταν σχετικά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με τους άντρες και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τις γυναίκες;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089066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DC23824-B396-1FA0-958E-51AE77066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2089CE49-0311-4089-127C-CDA400D96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DF16B05A-B6C8-662B-5DA1-30B29CCB6F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F6E4909E-F024-990C-8649-B65912884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AA1F657-536E-E474-456E-F02935B6BA16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Ποιοι ζήτησαν να σκοτωθεί ο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πατροΚοσμάς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E87D29F-27BA-1A3E-0514-AA2C58EB2EE0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46C7094E-64EE-BAF3-A77A-7993037B8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70D0455B-85D1-4B11-2310-ED1B77F86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9C94629C-FF9A-2079-5E5C-B4676A1186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EA6F21B9-0910-0B1C-17AB-2ECC3FDB3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8C09B660-C14B-1C0E-937A-0541B5C8F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7938078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0" y="772165"/>
            <a:ext cx="99052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Ποιο ήταν το τέλος του Κολοκοτρώνη;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279595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C6FD42A-D9F9-A0C0-25D6-51BF1E399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5EB057BD-CED6-C74B-9D44-94F4D1F8F1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B9D2D8D4-0362-A874-AC14-C70BCC582C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AC43E9AE-FD23-9A7D-D0A4-338CB7988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D15D6B1-57E3-2BEB-F3CC-C7E7F3F6208D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Για ποιο λόγο ήθελαν να σκοτώσουν τον άγιο </a:t>
            </a:r>
            <a:r>
              <a:rPr lang="el-GR" sz="7200" b="1" kern="1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του Θεού;</a:t>
            </a:r>
            <a:endParaRPr lang="el-GR" sz="7200" b="1" kern="1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07CE80A5-4289-104D-C59D-B2B3C65498EF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9FF860B0-4623-6702-48B0-360FB8BE4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5BA3F242-D91D-1E72-00BE-9AD5E2D92B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C668CF73-0637-18CB-CB4D-B422B9EE51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34A87E2C-19F7-6871-29CB-455EC0B24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66CC856C-AD61-BC05-4110-546EAA638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4747414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677A93E-00BE-7DA5-9418-EED79F045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02767557-7DAC-EDA9-3C8F-45F3270E0C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B9603D88-DD21-A052-9869-139230A4CB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013CC98F-6687-BBFB-EC1B-AC6A7A08D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68E4DDA-719A-F6B2-6116-FF8E83D31A3F}"/>
              </a:ext>
            </a:extLst>
          </p:cNvPr>
          <p:cNvSpPr txBox="1"/>
          <p:nvPr/>
        </p:nvSpPr>
        <p:spPr>
          <a:xfrm>
            <a:off x="0" y="772165"/>
            <a:ext cx="99052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Με ποιον τρόπο </a:t>
            </a:r>
          </a:p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σκοτώθηκε ο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πατροΚοσμάς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218BE9E9-955D-D882-C8AE-B797F403CCC3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7147B6AE-1B76-C5AB-B120-4A7CB3C16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710F03DB-AEE9-F4A7-7CCF-A904EAA5A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153181CB-207A-77DD-6206-DDC0FA9925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C00EF181-CD83-5DB8-3732-2778501E3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4152D7D8-B7B3-9E34-9108-F1F6E47E2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1240536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1BC0CE5-AA13-7DE7-53C5-86E1E303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10E14D33-00B5-33E0-12DC-1DDA0A9332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CED701FF-EE73-7832-7299-4B315DA80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F42DFB75-1CDC-374B-170D-9F4B83663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ADED93-FAFD-D4A0-043D-51649DD18C61}"/>
              </a:ext>
            </a:extLst>
          </p:cNvPr>
          <p:cNvSpPr txBox="1"/>
          <p:nvPr/>
        </p:nvSpPr>
        <p:spPr>
          <a:xfrm>
            <a:off x="0" y="772165"/>
            <a:ext cx="990525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Για πόσα γρόσια τον σκότωσε τον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πατροΚοσμά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ο Σουλτάνος;</a:t>
            </a:r>
          </a:p>
          <a:p>
            <a:pPr marL="0" indent="0" algn="ctr">
              <a:buNone/>
            </a:pPr>
            <a:endParaRPr lang="el-GR" sz="7200" b="1" kern="1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36BC55A0-F2ED-C145-D056-DDDE53C86007}"/>
              </a:ext>
            </a:extLst>
          </p:cNvPr>
          <p:cNvGrpSpPr/>
          <p:nvPr/>
        </p:nvGrpSpPr>
        <p:grpSpPr>
          <a:xfrm>
            <a:off x="7340544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F27C8A73-65E8-3496-88E7-B560ECA86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40FB9B5-584C-090F-2F82-6DF31D5ABE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5D208D48-0261-9668-ED23-74D0FECF1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3717A00E-78E2-9248-3D25-2DD573EF2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E35FDA9C-0EBA-DBC8-D28F-16A320327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9102636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5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B4B1B-D3CB-EA3E-EA9A-35D634857A58}"/>
              </a:ext>
            </a:extLst>
          </p:cNvPr>
          <p:cNvSpPr txBox="1"/>
          <p:nvPr/>
        </p:nvSpPr>
        <p:spPr>
          <a:xfrm>
            <a:off x="44214" y="375588"/>
            <a:ext cx="99052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Η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Δέσπω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l-GR" sz="7200" b="1" kern="10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Σουλιώτισσα</a:t>
            </a:r>
            <a:r>
              <a:rPr lang="el-GR" sz="72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 για ποιο λόγο πέθανε, όπως μας αναφέρει κι ένα τραγούδι;</a:t>
            </a:r>
          </a:p>
        </p:txBody>
      </p:sp>
      <p:grpSp>
        <p:nvGrpSpPr>
          <p:cNvPr id="5" name="Ομάδα 4">
            <a:extLst>
              <a:ext uri="{FF2B5EF4-FFF2-40B4-BE49-F238E27FC236}">
                <a16:creationId xmlns="" xmlns:a16="http://schemas.microsoft.com/office/drawing/2014/main" id="{DA6E3202-470A-0074-E1AA-5C71C9C1EB65}"/>
              </a:ext>
            </a:extLst>
          </p:cNvPr>
          <p:cNvGrpSpPr/>
          <p:nvPr/>
        </p:nvGrpSpPr>
        <p:grpSpPr>
          <a:xfrm>
            <a:off x="7473711" y="4240707"/>
            <a:ext cx="2388075" cy="2391326"/>
            <a:chOff x="0" y="0"/>
            <a:chExt cx="6645910" cy="6483985"/>
          </a:xfrm>
        </p:grpSpPr>
        <p:pic>
          <p:nvPicPr>
            <p:cNvPr id="7" name="Εικόνα 6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EF54E67E-FC2D-7958-DA1C-66A042670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Εικόνα 7">
              <a:extLst>
                <a:ext uri="{FF2B5EF4-FFF2-40B4-BE49-F238E27FC236}">
                  <a16:creationId xmlns="" xmlns:a16="http://schemas.microsoft.com/office/drawing/2014/main" id="{B2D75657-D829-4D42-C2D4-6C0F53E76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9" name="Εικόνα 8">
              <a:extLst>
                <a:ext uri="{FF2B5EF4-FFF2-40B4-BE49-F238E27FC236}">
                  <a16:creationId xmlns="" xmlns:a16="http://schemas.microsoft.com/office/drawing/2014/main" id="{F0839B84-845C-A51B-AB3A-0405519C1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Εικόνα 9">
              <a:extLst>
                <a:ext uri="{FF2B5EF4-FFF2-40B4-BE49-F238E27FC236}">
                  <a16:creationId xmlns="" xmlns:a16="http://schemas.microsoft.com/office/drawing/2014/main" id="{04C06EF0-CC21-2420-87D5-5E4591A6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1" name="Εικόνα 10">
              <a:extLst>
                <a:ext uri="{FF2B5EF4-FFF2-40B4-BE49-F238E27FC236}">
                  <a16:creationId xmlns="" xmlns:a16="http://schemas.microsoft.com/office/drawing/2014/main" id="{DBE1B89A-49D6-F871-C759-D3E4A62E7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4427108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D559877-1863-1144-613E-2ABB71C67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F5F4EA62-3358-5723-493B-AF14ABB01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Résumé fond bleu clair papier peint • papiers peints belle, ordinateur,  éclat | myloview.fr">
            <a:extLst>
              <a:ext uri="{FF2B5EF4-FFF2-40B4-BE49-F238E27FC236}">
                <a16:creationId xmlns="" xmlns:a16="http://schemas.microsoft.com/office/drawing/2014/main" id="{1875E1DB-96E4-ECCA-83A6-924D4683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245" y="-2125244"/>
            <a:ext cx="7474998" cy="11725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Ομάδα 11">
            <a:extLst>
              <a:ext uri="{FF2B5EF4-FFF2-40B4-BE49-F238E27FC236}">
                <a16:creationId xmlns="" xmlns:a16="http://schemas.microsoft.com/office/drawing/2014/main" id="{B4DA328B-2DC4-0E01-BD29-6EC33FC9B4EF}"/>
              </a:ext>
            </a:extLst>
          </p:cNvPr>
          <p:cNvGrpSpPr/>
          <p:nvPr/>
        </p:nvGrpSpPr>
        <p:grpSpPr>
          <a:xfrm>
            <a:off x="35601" y="3732090"/>
            <a:ext cx="3303517" cy="2993939"/>
            <a:chOff x="0" y="0"/>
            <a:chExt cx="6645910" cy="6483985"/>
          </a:xfrm>
        </p:grpSpPr>
        <p:pic>
          <p:nvPicPr>
            <p:cNvPr id="13" name="Εικόνα 12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6BC19FE1-6B74-356F-36C8-FF5912EA7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Εικόνα 13">
              <a:extLst>
                <a:ext uri="{FF2B5EF4-FFF2-40B4-BE49-F238E27FC236}">
                  <a16:creationId xmlns="" xmlns:a16="http://schemas.microsoft.com/office/drawing/2014/main" id="{A661D081-11ED-1CD6-8682-C90A05AD94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5" name="Εικόνα 14">
              <a:extLst>
                <a:ext uri="{FF2B5EF4-FFF2-40B4-BE49-F238E27FC236}">
                  <a16:creationId xmlns="" xmlns:a16="http://schemas.microsoft.com/office/drawing/2014/main" id="{A9AB67C7-9E62-39E9-1892-C174C16012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6" name="Εικόνα 15">
              <a:extLst>
                <a:ext uri="{FF2B5EF4-FFF2-40B4-BE49-F238E27FC236}">
                  <a16:creationId xmlns="" xmlns:a16="http://schemas.microsoft.com/office/drawing/2014/main" id="{130DAB96-BA2E-D7C5-879A-351F82B3E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17" name="Εικόνα 16">
              <a:extLst>
                <a:ext uri="{FF2B5EF4-FFF2-40B4-BE49-F238E27FC236}">
                  <a16:creationId xmlns="" xmlns:a16="http://schemas.microsoft.com/office/drawing/2014/main" id="{7AE089B0-2984-8B7C-25C8-2A6F4EA5A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  <p:grpSp>
        <p:nvGrpSpPr>
          <p:cNvPr id="35" name="Ομάδα 34">
            <a:extLst>
              <a:ext uri="{FF2B5EF4-FFF2-40B4-BE49-F238E27FC236}">
                <a16:creationId xmlns="" xmlns:a16="http://schemas.microsoft.com/office/drawing/2014/main" id="{00F46072-944D-F975-31E6-4B70485452FA}"/>
              </a:ext>
            </a:extLst>
          </p:cNvPr>
          <p:cNvGrpSpPr/>
          <p:nvPr/>
        </p:nvGrpSpPr>
        <p:grpSpPr>
          <a:xfrm>
            <a:off x="3291639" y="202120"/>
            <a:ext cx="3303517" cy="3064786"/>
            <a:chOff x="0" y="0"/>
            <a:chExt cx="6645910" cy="6483985"/>
          </a:xfrm>
        </p:grpSpPr>
        <p:pic>
          <p:nvPicPr>
            <p:cNvPr id="36" name="Εικόνα 35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CF51023D-A370-5C60-19BE-77B90EC93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Εικόνα 36">
              <a:extLst>
                <a:ext uri="{FF2B5EF4-FFF2-40B4-BE49-F238E27FC236}">
                  <a16:creationId xmlns="" xmlns:a16="http://schemas.microsoft.com/office/drawing/2014/main" id="{09FDC593-1C20-124D-53DB-1656563ADE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8" name="Εικόνα 37">
              <a:extLst>
                <a:ext uri="{FF2B5EF4-FFF2-40B4-BE49-F238E27FC236}">
                  <a16:creationId xmlns="" xmlns:a16="http://schemas.microsoft.com/office/drawing/2014/main" id="{66F85C18-1E70-E35B-9474-43B092651A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9" name="Εικόνα 38">
              <a:extLst>
                <a:ext uri="{FF2B5EF4-FFF2-40B4-BE49-F238E27FC236}">
                  <a16:creationId xmlns="" xmlns:a16="http://schemas.microsoft.com/office/drawing/2014/main" id="{395C8163-314E-CA83-08FE-84B13A1A5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40" name="Εικόνα 39">
              <a:extLst>
                <a:ext uri="{FF2B5EF4-FFF2-40B4-BE49-F238E27FC236}">
                  <a16:creationId xmlns="" xmlns:a16="http://schemas.microsoft.com/office/drawing/2014/main" id="{4F21BDB4-6222-DC16-1757-48068E13F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  <p:grpSp>
        <p:nvGrpSpPr>
          <p:cNvPr id="41" name="Ομάδα 40">
            <a:extLst>
              <a:ext uri="{FF2B5EF4-FFF2-40B4-BE49-F238E27FC236}">
                <a16:creationId xmlns="" xmlns:a16="http://schemas.microsoft.com/office/drawing/2014/main" id="{EB507711-8EBE-3794-7886-CBBB98B29C91}"/>
              </a:ext>
            </a:extLst>
          </p:cNvPr>
          <p:cNvGrpSpPr/>
          <p:nvPr/>
        </p:nvGrpSpPr>
        <p:grpSpPr>
          <a:xfrm>
            <a:off x="6639807" y="202119"/>
            <a:ext cx="3223733" cy="3010121"/>
            <a:chOff x="0" y="0"/>
            <a:chExt cx="6645910" cy="6483985"/>
          </a:xfrm>
        </p:grpSpPr>
        <p:pic>
          <p:nvPicPr>
            <p:cNvPr id="42" name="Εικόνα 41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607EA00E-C1B7-4E1C-32A3-7E15B4B99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Εικόνα 42">
              <a:extLst>
                <a:ext uri="{FF2B5EF4-FFF2-40B4-BE49-F238E27FC236}">
                  <a16:creationId xmlns="" xmlns:a16="http://schemas.microsoft.com/office/drawing/2014/main" id="{BEF73EFE-454E-A690-DDA9-310A914A18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44" name="Εικόνα 43">
              <a:extLst>
                <a:ext uri="{FF2B5EF4-FFF2-40B4-BE49-F238E27FC236}">
                  <a16:creationId xmlns="" xmlns:a16="http://schemas.microsoft.com/office/drawing/2014/main" id="{036472B0-8ED9-9D1D-3E61-9FC1C84D8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45" name="Εικόνα 44">
              <a:extLst>
                <a:ext uri="{FF2B5EF4-FFF2-40B4-BE49-F238E27FC236}">
                  <a16:creationId xmlns="" xmlns:a16="http://schemas.microsoft.com/office/drawing/2014/main" id="{FA03E9B0-C21F-9102-7B44-4CFEE9438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46" name="Εικόνα 45">
              <a:extLst>
                <a:ext uri="{FF2B5EF4-FFF2-40B4-BE49-F238E27FC236}">
                  <a16:creationId xmlns="" xmlns:a16="http://schemas.microsoft.com/office/drawing/2014/main" id="{FABB37ED-356E-6472-60D8-BF64E41AC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  <p:grpSp>
        <p:nvGrpSpPr>
          <p:cNvPr id="53" name="Ομάδα 52">
            <a:extLst>
              <a:ext uri="{FF2B5EF4-FFF2-40B4-BE49-F238E27FC236}">
                <a16:creationId xmlns="" xmlns:a16="http://schemas.microsoft.com/office/drawing/2014/main" id="{6FFDA4BD-2B16-F4A0-D806-6E6C0C9B2777}"/>
              </a:ext>
            </a:extLst>
          </p:cNvPr>
          <p:cNvGrpSpPr/>
          <p:nvPr/>
        </p:nvGrpSpPr>
        <p:grpSpPr>
          <a:xfrm>
            <a:off x="3379858" y="3582281"/>
            <a:ext cx="3303517" cy="3064786"/>
            <a:chOff x="0" y="0"/>
            <a:chExt cx="6645910" cy="6483985"/>
          </a:xfrm>
        </p:grpSpPr>
        <p:pic>
          <p:nvPicPr>
            <p:cNvPr id="54" name="Εικόνα 53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96A7D38C-59D3-4FCD-F4D5-8372F893D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Εικόνα 54">
              <a:extLst>
                <a:ext uri="{FF2B5EF4-FFF2-40B4-BE49-F238E27FC236}">
                  <a16:creationId xmlns="" xmlns:a16="http://schemas.microsoft.com/office/drawing/2014/main" id="{E864D30D-6AC6-941D-6E97-1ABCC03798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56" name="Εικόνα 55">
              <a:extLst>
                <a:ext uri="{FF2B5EF4-FFF2-40B4-BE49-F238E27FC236}">
                  <a16:creationId xmlns="" xmlns:a16="http://schemas.microsoft.com/office/drawing/2014/main" id="{C0D115F9-1603-CD31-DB79-9E03EFF2B3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57" name="Εικόνα 56">
              <a:extLst>
                <a:ext uri="{FF2B5EF4-FFF2-40B4-BE49-F238E27FC236}">
                  <a16:creationId xmlns="" xmlns:a16="http://schemas.microsoft.com/office/drawing/2014/main" id="{5366BFE5-703D-DEE6-1ECF-AECA03E17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58" name="Εικόνα 57">
              <a:extLst>
                <a:ext uri="{FF2B5EF4-FFF2-40B4-BE49-F238E27FC236}">
                  <a16:creationId xmlns="" xmlns:a16="http://schemas.microsoft.com/office/drawing/2014/main" id="{940E914D-86BD-5004-E1C4-E48B22BE1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  <p:grpSp>
        <p:nvGrpSpPr>
          <p:cNvPr id="59" name="Ομάδα 58">
            <a:extLst>
              <a:ext uri="{FF2B5EF4-FFF2-40B4-BE49-F238E27FC236}">
                <a16:creationId xmlns="" xmlns:a16="http://schemas.microsoft.com/office/drawing/2014/main" id="{368AFDF8-712A-A1C4-3FCA-BED14B4005DE}"/>
              </a:ext>
            </a:extLst>
          </p:cNvPr>
          <p:cNvGrpSpPr/>
          <p:nvPr/>
        </p:nvGrpSpPr>
        <p:grpSpPr>
          <a:xfrm>
            <a:off x="6699645" y="3467724"/>
            <a:ext cx="3163924" cy="3020468"/>
            <a:chOff x="0" y="0"/>
            <a:chExt cx="6645910" cy="6483985"/>
          </a:xfrm>
        </p:grpSpPr>
        <p:pic>
          <p:nvPicPr>
            <p:cNvPr id="60" name="Εικόνα 59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593F5A32-48E5-4E56-8A12-14528B53F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Εικόνα 60">
              <a:extLst>
                <a:ext uri="{FF2B5EF4-FFF2-40B4-BE49-F238E27FC236}">
                  <a16:creationId xmlns="" xmlns:a16="http://schemas.microsoft.com/office/drawing/2014/main" id="{B100AED8-A6C8-0A3B-F480-67426487B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62" name="Εικόνα 61">
              <a:extLst>
                <a:ext uri="{FF2B5EF4-FFF2-40B4-BE49-F238E27FC236}">
                  <a16:creationId xmlns="" xmlns:a16="http://schemas.microsoft.com/office/drawing/2014/main" id="{B77480EC-AEAC-97B9-BAB8-CF27D9CE8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63" name="Εικόνα 62">
              <a:extLst>
                <a:ext uri="{FF2B5EF4-FFF2-40B4-BE49-F238E27FC236}">
                  <a16:creationId xmlns="" xmlns:a16="http://schemas.microsoft.com/office/drawing/2014/main" id="{F4145348-9508-C6BB-8E59-F71C12E14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64" name="Εικόνα 63">
              <a:extLst>
                <a:ext uri="{FF2B5EF4-FFF2-40B4-BE49-F238E27FC236}">
                  <a16:creationId xmlns="" xmlns:a16="http://schemas.microsoft.com/office/drawing/2014/main" id="{D46B519A-43D4-014F-DE92-9FF39042B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  <p:grpSp>
        <p:nvGrpSpPr>
          <p:cNvPr id="65" name="Ομάδα 64">
            <a:extLst>
              <a:ext uri="{FF2B5EF4-FFF2-40B4-BE49-F238E27FC236}">
                <a16:creationId xmlns="" xmlns:a16="http://schemas.microsoft.com/office/drawing/2014/main" id="{ECFA540A-A185-A132-D93E-271A5B72ADDB}"/>
              </a:ext>
            </a:extLst>
          </p:cNvPr>
          <p:cNvGrpSpPr/>
          <p:nvPr/>
        </p:nvGrpSpPr>
        <p:grpSpPr>
          <a:xfrm>
            <a:off x="70453" y="243365"/>
            <a:ext cx="3182315" cy="2982825"/>
            <a:chOff x="0" y="0"/>
            <a:chExt cx="6645910" cy="6483985"/>
          </a:xfrm>
        </p:grpSpPr>
        <p:pic>
          <p:nvPicPr>
            <p:cNvPr id="66" name="Εικόνα 65" descr="Δάφνινο Στεφάνι Διακρίσεις Δάφνες - Δωρεάν διανυσματικά γραφικά στο Pixabay  - Pixabay">
              <a:extLst>
                <a:ext uri="{FF2B5EF4-FFF2-40B4-BE49-F238E27FC236}">
                  <a16:creationId xmlns="" xmlns:a16="http://schemas.microsoft.com/office/drawing/2014/main" id="{935EA4E9-C6A9-7669-6437-1C1775D8A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45910" cy="6483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Εικόνα 66">
              <a:extLst>
                <a:ext uri="{FF2B5EF4-FFF2-40B4-BE49-F238E27FC236}">
                  <a16:creationId xmlns="" xmlns:a16="http://schemas.microsoft.com/office/drawing/2014/main" id="{7CB7B773-1C00-0B8D-8FB6-2E776272A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556" t="7778" r="11556" b="6891"/>
            <a:stretch/>
          </p:blipFill>
          <p:spPr bwMode="auto">
            <a:xfrm>
              <a:off x="1714500" y="571500"/>
              <a:ext cx="3803015" cy="44564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68" name="Εικόνα 67">
              <a:extLst>
                <a:ext uri="{FF2B5EF4-FFF2-40B4-BE49-F238E27FC236}">
                  <a16:creationId xmlns="" xmlns:a16="http://schemas.microsoft.com/office/drawing/2014/main" id="{E0308C55-A481-B3E2-FDD5-3A0E63F471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1429"/>
            <a:stretch/>
          </p:blipFill>
          <p:spPr bwMode="auto">
            <a:xfrm>
              <a:off x="1638300" y="4229100"/>
              <a:ext cx="3322955" cy="149415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69" name="Εικόνα 68">
              <a:extLst>
                <a:ext uri="{FF2B5EF4-FFF2-40B4-BE49-F238E27FC236}">
                  <a16:creationId xmlns="" xmlns:a16="http://schemas.microsoft.com/office/drawing/2014/main" id="{351E7EAB-17EA-CBC5-5DA6-7C96D0FDC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95400"/>
              <a:ext cx="1155065" cy="3884930"/>
            </a:xfrm>
            <a:prstGeom prst="rect">
              <a:avLst/>
            </a:prstGeom>
            <a:noFill/>
          </p:spPr>
        </p:pic>
        <p:pic>
          <p:nvPicPr>
            <p:cNvPr id="70" name="Εικόνα 69">
              <a:extLst>
                <a:ext uri="{FF2B5EF4-FFF2-40B4-BE49-F238E27FC236}">
                  <a16:creationId xmlns="" xmlns:a16="http://schemas.microsoft.com/office/drawing/2014/main" id="{95683E44-7BFA-81E1-5D2A-1BD22E7A1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350" y="2952750"/>
              <a:ext cx="2914650" cy="1845945"/>
            </a:xfrm>
            <a:prstGeom prst="rect">
              <a:avLst/>
            </a:prstGeom>
            <a:noFill/>
          </p:spPr>
        </p:pic>
      </p:grpSp>
      <p:sp>
        <p:nvSpPr>
          <p:cNvPr id="72" name="Οβάλ 71">
            <a:extLst>
              <a:ext uri="{FF2B5EF4-FFF2-40B4-BE49-F238E27FC236}">
                <a16:creationId xmlns="" xmlns:a16="http://schemas.microsoft.com/office/drawing/2014/main" id="{DB0AE76E-7979-40B7-47F4-75DB6A9D25AD}"/>
              </a:ext>
            </a:extLst>
          </p:cNvPr>
          <p:cNvSpPr/>
          <p:nvPr/>
        </p:nvSpPr>
        <p:spPr>
          <a:xfrm>
            <a:off x="3308568" y="72098"/>
            <a:ext cx="3303517" cy="3201281"/>
          </a:xfrm>
          <a:prstGeom prst="ellipse">
            <a:avLst/>
          </a:prstGeom>
          <a:noFill/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3" name="Οβάλ 72">
            <a:extLst>
              <a:ext uri="{FF2B5EF4-FFF2-40B4-BE49-F238E27FC236}">
                <a16:creationId xmlns="" xmlns:a16="http://schemas.microsoft.com/office/drawing/2014/main" id="{3760B5F6-9285-1AE3-621C-D1B2DB4C0D1B}"/>
              </a:ext>
            </a:extLst>
          </p:cNvPr>
          <p:cNvSpPr/>
          <p:nvPr/>
        </p:nvSpPr>
        <p:spPr>
          <a:xfrm>
            <a:off x="36579" y="3645814"/>
            <a:ext cx="3303517" cy="3201281"/>
          </a:xfrm>
          <a:prstGeom prst="ellipse">
            <a:avLst/>
          </a:prstGeom>
          <a:noFill/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5" name="Οβάλ 74">
            <a:extLst>
              <a:ext uri="{FF2B5EF4-FFF2-40B4-BE49-F238E27FC236}">
                <a16:creationId xmlns="" xmlns:a16="http://schemas.microsoft.com/office/drawing/2014/main" id="{A033D76D-37EA-8D53-4401-A09A50082D5F}"/>
              </a:ext>
            </a:extLst>
          </p:cNvPr>
          <p:cNvSpPr/>
          <p:nvPr/>
        </p:nvSpPr>
        <p:spPr>
          <a:xfrm>
            <a:off x="35602" y="93679"/>
            <a:ext cx="3157871" cy="3201281"/>
          </a:xfrm>
          <a:prstGeom prst="ellipse">
            <a:avLst/>
          </a:prstGeom>
          <a:noFill/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6" name="Οβάλ 75">
            <a:extLst>
              <a:ext uri="{FF2B5EF4-FFF2-40B4-BE49-F238E27FC236}">
                <a16:creationId xmlns="" xmlns:a16="http://schemas.microsoft.com/office/drawing/2014/main" id="{50123BE3-B643-7C40-2F0C-02DE7EFCAA96}"/>
              </a:ext>
            </a:extLst>
          </p:cNvPr>
          <p:cNvSpPr/>
          <p:nvPr/>
        </p:nvSpPr>
        <p:spPr>
          <a:xfrm>
            <a:off x="3445403" y="3463013"/>
            <a:ext cx="3157871" cy="3201281"/>
          </a:xfrm>
          <a:prstGeom prst="ellipse">
            <a:avLst/>
          </a:prstGeom>
          <a:noFill/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7" name="Οβάλ 76">
            <a:extLst>
              <a:ext uri="{FF2B5EF4-FFF2-40B4-BE49-F238E27FC236}">
                <a16:creationId xmlns="" xmlns:a16="http://schemas.microsoft.com/office/drawing/2014/main" id="{284A4E13-9AD3-68FD-849C-F2C0CD9CE9FB}"/>
              </a:ext>
            </a:extLst>
          </p:cNvPr>
          <p:cNvSpPr/>
          <p:nvPr/>
        </p:nvSpPr>
        <p:spPr>
          <a:xfrm>
            <a:off x="6690697" y="3331289"/>
            <a:ext cx="3157871" cy="3201281"/>
          </a:xfrm>
          <a:prstGeom prst="ellipse">
            <a:avLst/>
          </a:prstGeom>
          <a:noFill/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8" name="Οβάλ 77">
            <a:extLst>
              <a:ext uri="{FF2B5EF4-FFF2-40B4-BE49-F238E27FC236}">
                <a16:creationId xmlns="" xmlns:a16="http://schemas.microsoft.com/office/drawing/2014/main" id="{41BDCFDF-E72B-70B4-64A4-D34C9703C485}"/>
              </a:ext>
            </a:extLst>
          </p:cNvPr>
          <p:cNvSpPr/>
          <p:nvPr/>
        </p:nvSpPr>
        <p:spPr>
          <a:xfrm>
            <a:off x="6665810" y="50022"/>
            <a:ext cx="3157871" cy="3201281"/>
          </a:xfrm>
          <a:prstGeom prst="ellipse">
            <a:avLst/>
          </a:prstGeom>
          <a:noFill/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9030131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152</TotalTime>
  <Words>657</Words>
  <Application>Microsoft Office PowerPoint</Application>
  <PresentationFormat>Α4 (210x297 χιλ.)</PresentationFormat>
  <Paragraphs>148</Paragraphs>
  <Slides>80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80</vt:i4>
      </vt:variant>
    </vt:vector>
  </HeadingPairs>
  <TitlesOfParts>
    <vt:vector size="81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Διαφάνεια 37</vt:lpstr>
      <vt:lpstr>Διαφάνεια 38</vt:lpstr>
      <vt:lpstr>Διαφάνεια 39</vt:lpstr>
      <vt:lpstr>Διαφάνεια 40</vt:lpstr>
      <vt:lpstr>Διαφάνεια 41</vt:lpstr>
      <vt:lpstr>Διαφάνεια 42</vt:lpstr>
      <vt:lpstr>Διαφάνεια 43</vt:lpstr>
      <vt:lpstr>Διαφάνεια 44</vt:lpstr>
      <vt:lpstr>Διαφάνεια 45</vt:lpstr>
      <vt:lpstr>Διαφάνεια 46</vt:lpstr>
      <vt:lpstr>Διαφάνεια 47</vt:lpstr>
      <vt:lpstr>Διαφάνεια 48</vt:lpstr>
      <vt:lpstr>Διαφάνεια 49</vt:lpstr>
      <vt:lpstr>Διαφάνεια 50</vt:lpstr>
      <vt:lpstr>Διαφάνεια 51</vt:lpstr>
      <vt:lpstr>Διαφάνεια 52</vt:lpstr>
      <vt:lpstr>Διαφάνεια 53</vt:lpstr>
      <vt:lpstr>Διαφάνεια 54</vt:lpstr>
      <vt:lpstr>Διαφάνεια 55</vt:lpstr>
      <vt:lpstr>Διαφάνεια 56</vt:lpstr>
      <vt:lpstr>Διαφάνεια 57</vt:lpstr>
      <vt:lpstr>Διαφάνεια 58</vt:lpstr>
      <vt:lpstr>Διαφάνεια 59</vt:lpstr>
      <vt:lpstr>Διαφάνεια 60</vt:lpstr>
      <vt:lpstr>Διαφάνεια 61</vt:lpstr>
      <vt:lpstr>Διαφάνεια 62</vt:lpstr>
      <vt:lpstr>Διαφάνεια 63</vt:lpstr>
      <vt:lpstr>Διαφάνεια 64</vt:lpstr>
      <vt:lpstr>Διαφάνεια 65</vt:lpstr>
      <vt:lpstr>Διαφάνεια 66</vt:lpstr>
      <vt:lpstr>Διαφάνεια 67</vt:lpstr>
      <vt:lpstr>Διαφάνεια 68</vt:lpstr>
      <vt:lpstr>Διαφάνεια 69</vt:lpstr>
      <vt:lpstr>Διαφάνεια 70</vt:lpstr>
      <vt:lpstr>Διαφάνεια 71</vt:lpstr>
      <vt:lpstr>Διαφάνεια 72</vt:lpstr>
      <vt:lpstr>Διαφάνεια 73</vt:lpstr>
      <vt:lpstr>Διαφάνεια 74</vt:lpstr>
      <vt:lpstr>Διαφάνεια 75</vt:lpstr>
      <vt:lpstr>Διαφάνεια 76</vt:lpstr>
      <vt:lpstr>Διαφάνεια 77</vt:lpstr>
      <vt:lpstr>Διαφάνεια 78</vt:lpstr>
      <vt:lpstr>Διαφάνεια 79</vt:lpstr>
      <vt:lpstr>Διαφάνεια 80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Ειρήνη Μουρτζίλα</dc:creator>
  <cp:lastModifiedBy>Irene Lianou</cp:lastModifiedBy>
  <cp:revision>28</cp:revision>
  <dcterms:created xsi:type="dcterms:W3CDTF">2024-03-28T05:35:38Z</dcterms:created>
  <dcterms:modified xsi:type="dcterms:W3CDTF">2025-10-03T21:26:09Z</dcterms:modified>
</cp:coreProperties>
</file>