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sldIdLst>
    <p:sldId id="276" r:id="rId4"/>
    <p:sldId id="272" r:id="rId5"/>
    <p:sldId id="273" r:id="rId6"/>
    <p:sldId id="274" r:id="rId7"/>
    <p:sldId id="256" r:id="rId8"/>
    <p:sldId id="261" r:id="rId9"/>
    <p:sldId id="268" r:id="rId10"/>
    <p:sldId id="271" r:id="rId11"/>
    <p:sldId id="259" r:id="rId12"/>
    <p:sldId id="270" r:id="rId13"/>
    <p:sldId id="265" r:id="rId14"/>
    <p:sldId id="263" r:id="rId15"/>
    <p:sldId id="282" r:id="rId16"/>
    <p:sldId id="278" r:id="rId17"/>
    <p:sldId id="280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28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9/19/2023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409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2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583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1093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7889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4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1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22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  <p:extLst>
      <p:ext uri="{BB962C8B-B14F-4D97-AF65-F5344CB8AC3E}">
        <p14:creationId xmlns:p14="http://schemas.microsoft.com/office/powerpoint/2010/main" val="3333751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905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90515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Στυλ κύριου υπότιτλου</a:t>
            </a:r>
            <a:endParaRPr kumimoji="0" lang="en-US"/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9/19/2023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Ευθεία γραμμή σύνδεσης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Έλλειψη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Έλλειψη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Ορθογώνιο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Έλλειψη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Έλλειψη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Ορθογώνιο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Ευθεία γραμμή σύνδεσης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Θέση περιεχομένου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26" name="Θέση περιεχομένου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25" name="Έλλειψη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Έλλειψη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3" name="Τίτλος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Ορθογώνιο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Ορθογώνιο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Ορθογώνιο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Ορθογώνιο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Ευθεία γραμμή σύνδεσης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Θέση περιεχομένου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0" name="Έλλειψη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Έλλειψη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Ευθεία γραμμή σύνδεσης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Έλλειψη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Έλλειψη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Ορθογώνιο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Ευθεία γραμμή σύνδεσης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Έλλειψη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Έλλειψη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9/19/2023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μια εικόνα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9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Έλλειψη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Έλλειψη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Στυλ υποδείγματος κειμένου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9/19/2023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microsoft.com/office/2007/relationships/hdphoto" Target="../media/hdphoto2.wdp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sz="4200" dirty="0">
                <a:solidFill>
                  <a:srgbClr val="D16349"/>
                </a:solidFill>
              </a:rPr>
            </a:br>
            <a:br>
              <a:rPr lang="el-GR" sz="4200" dirty="0">
                <a:solidFill>
                  <a:srgbClr val="D16349"/>
                </a:solidFill>
              </a:rPr>
            </a:br>
            <a:br>
              <a:rPr lang="el-GR" sz="4200" dirty="0">
                <a:solidFill>
                  <a:srgbClr val="D16349"/>
                </a:solidFill>
              </a:rPr>
            </a:br>
            <a:r>
              <a:rPr lang="el-GR" sz="2700" dirty="0">
                <a:solidFill>
                  <a:srgbClr val="D16349"/>
                </a:solidFill>
              </a:rPr>
              <a:t>ΔΙΑΒΑΖΟΝΤΑΣ ΤΗΝ ΕΙΚΟΝΑ ΤΗΣ ΒΑΠΤΙΣΗΣ ΤΟΥ ΙΗΣΟΥ</a:t>
            </a:r>
            <a:endParaRPr lang="el-GR" sz="27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589329" cy="4558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896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FF00"/>
                </a:solidFill>
              </a:rPr>
              <a:t>Χάρτης Παλαιστίνης </a:t>
            </a:r>
          </a:p>
        </p:txBody>
      </p:sp>
      <p:pic>
        <p:nvPicPr>
          <p:cNvPr id="2051" name="Picture 3" descr="E:\ΤΑ ΧΑΡΙΣΜΑΤΑ\1101863_or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93" y="1340768"/>
            <a:ext cx="3960440" cy="5351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Αριστερό βέλος 3"/>
          <p:cNvSpPr/>
          <p:nvPr/>
        </p:nvSpPr>
        <p:spPr>
          <a:xfrm>
            <a:off x="3923929" y="3573016"/>
            <a:ext cx="1800200" cy="1741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" name="Ευθύγραμμο βέλος σύνδεσης 5"/>
          <p:cNvCxnSpPr/>
          <p:nvPr/>
        </p:nvCxnSpPr>
        <p:spPr>
          <a:xfrm flipH="1">
            <a:off x="3995936" y="2420888"/>
            <a:ext cx="828093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/>
          <p:nvPr/>
        </p:nvCxnSpPr>
        <p:spPr>
          <a:xfrm flipH="1">
            <a:off x="3707904" y="5445224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24029" y="2132856"/>
            <a:ext cx="27002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C00000"/>
                </a:solidFill>
              </a:rPr>
              <a:t>Λίμνη </a:t>
            </a:r>
            <a:r>
              <a:rPr lang="el-GR" sz="2000" b="1" dirty="0" err="1">
                <a:solidFill>
                  <a:srgbClr val="C00000"/>
                </a:solidFill>
              </a:rPr>
              <a:t>Γενησαρέτ</a:t>
            </a:r>
            <a:endParaRPr lang="el-GR" sz="2000" b="1" dirty="0">
              <a:solidFill>
                <a:srgbClr val="C00000"/>
              </a:solidFill>
            </a:endParaRPr>
          </a:p>
          <a:p>
            <a:r>
              <a:rPr lang="el-GR" sz="2000" b="1" dirty="0">
                <a:solidFill>
                  <a:srgbClr val="C00000"/>
                </a:solidFill>
              </a:rPr>
              <a:t> ή  Τιβεριάδας</a:t>
            </a:r>
          </a:p>
          <a:p>
            <a:r>
              <a:rPr lang="el-GR" sz="2000" b="1" dirty="0">
                <a:solidFill>
                  <a:srgbClr val="FFFF00"/>
                </a:solidFill>
              </a:rPr>
              <a:t> ή  θάλασσα  της Γαλιλαίας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0152" y="3429000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rgbClr val="0070C0"/>
                </a:solidFill>
                <a:latin typeface="Comic Sans MS" pitchFamily="66" charset="0"/>
              </a:rPr>
              <a:t>ΙΟΡΔΑΝΗΣ ΠΟΤΑΜΟΣ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20072" y="5301208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accent5">
                    <a:lumMod val="75000"/>
                  </a:schemeClr>
                </a:solidFill>
              </a:rPr>
              <a:t>Νεκρά Θάλασσα</a:t>
            </a:r>
          </a:p>
        </p:txBody>
      </p:sp>
      <p:sp>
        <p:nvSpPr>
          <p:cNvPr id="12" name="Τόξο 11"/>
          <p:cNvSpPr/>
          <p:nvPr/>
        </p:nvSpPr>
        <p:spPr>
          <a:xfrm>
            <a:off x="3452798" y="2486074"/>
            <a:ext cx="288032" cy="1940441"/>
          </a:xfrm>
          <a:prstGeom prst="arc">
            <a:avLst>
              <a:gd name="adj1" fmla="val 16735082"/>
              <a:gd name="adj2" fmla="val 5574496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318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  <p:bldP spid="11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ΙΟΡΔΑΝΗΣ ΠΟΤΑΜΟΣ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074" name="Picture 2" descr="E:\ΤΑ ΧΑΡΙΣΜΑΤΑ\884e27bca790079bd4e512d9f95e11b7--sea-of-galilee-john-the-bapti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6552728" cy="49145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60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098" name="Picture 2" descr="E:\ΤΑ ΧΑΡΙΣΜΑΤΑ\tumblr_mhjf1b2qiO1rkghcuo1_12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7272807" cy="6341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08130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Εικόνα 3" descr="C:\Users\ELPIDA\Desktop\ΕΙΚΟΝΕΣ ΒΑΠΤΙΣΗΣ ΙΗΣΟΥ\7186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8374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Εικόνα 3" descr="C:\Users\ELPIDA\Desktop\ΕΙΚΟΝΕΣ ΒΑΠΤΙΣΗΣ ΙΗΣΟΥ\7186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7" t="21190" r="44592" b="1510"/>
          <a:stretch/>
        </p:blipFill>
        <p:spPr bwMode="auto">
          <a:xfrm>
            <a:off x="6516216" y="704393"/>
            <a:ext cx="2035628" cy="5301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Ορθογώνιο 5"/>
          <p:cNvSpPr/>
          <p:nvPr/>
        </p:nvSpPr>
        <p:spPr>
          <a:xfrm>
            <a:off x="395536" y="1844824"/>
            <a:ext cx="5616624" cy="2717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b="1" dirty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ΙΗΣΟΥΣ:</a:t>
            </a:r>
            <a:r>
              <a:rPr lang="el-GR" dirty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l-GR" dirty="0">
                <a:latin typeface="Comic Sans MS"/>
                <a:ea typeface="Calibri"/>
                <a:cs typeface="Times New Roman"/>
              </a:rPr>
              <a:t>Ο Ιησούς βρίσκεται στο κέντρο της παράστασης, συνήθως χωρίς ρούχα, όπως  ήταν ο Αδάμ. Ο ποταμός φαίνεται πως δεν τον αγγίζει .  Τα νερά συμβολίζουν τον τάφο του Χριστού και η ανάδυσή του την Ανάσταση.</a:t>
            </a:r>
            <a:endParaRPr lang="el-GR" sz="16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latin typeface="Comic Sans MS"/>
                <a:ea typeface="Calibri"/>
                <a:cs typeface="Times New Roman"/>
              </a:rPr>
              <a:t> Το ένα  του πόδι είναι πιο μπροστά από το άλλο, για να δείξει ότι με δική του πρωτοβουλία ξεκινά την αποστολή του στη γη. </a:t>
            </a:r>
            <a:endParaRPr lang="el-GR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1237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l-GR" sz="2800" dirty="0"/>
            </a:br>
            <a:endParaRPr lang="el-GR" sz="2800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>
          <a:xfrm>
            <a:off x="467544" y="1988348"/>
            <a:ext cx="4038600" cy="4525963"/>
          </a:xfrm>
        </p:spPr>
        <p:txBody>
          <a:bodyPr>
            <a:normAutofit fontScale="92500" lnSpcReduction="20000"/>
          </a:bodyPr>
          <a:lstStyle/>
          <a:p>
            <a:endParaRPr lang="el-GR" sz="2500" b="1" dirty="0">
              <a:solidFill>
                <a:prstClr val="black"/>
              </a:solidFill>
              <a:ea typeface="+mj-ea"/>
              <a:cs typeface="+mj-cs"/>
            </a:endParaRPr>
          </a:p>
          <a:p>
            <a:endParaRPr lang="el-GR" sz="2500" b="1" dirty="0">
              <a:solidFill>
                <a:prstClr val="black"/>
              </a:solidFill>
              <a:ea typeface="+mj-ea"/>
              <a:cs typeface="+mj-cs"/>
            </a:endParaRPr>
          </a:p>
          <a:p>
            <a:endParaRPr lang="el-GR" sz="2500" b="1" dirty="0">
              <a:solidFill>
                <a:prstClr val="black"/>
              </a:solidFill>
              <a:ea typeface="+mj-ea"/>
              <a:cs typeface="+mj-cs"/>
            </a:endParaRPr>
          </a:p>
          <a:p>
            <a:endParaRPr lang="el-GR" sz="2500" b="1" dirty="0">
              <a:solidFill>
                <a:prstClr val="black"/>
              </a:solidFill>
              <a:ea typeface="+mj-ea"/>
              <a:cs typeface="+mj-cs"/>
            </a:endParaRPr>
          </a:p>
          <a:p>
            <a:pPr marL="0" indent="0">
              <a:buNone/>
            </a:pPr>
            <a:r>
              <a:rPr lang="el-GR" sz="2500" b="1" dirty="0">
                <a:solidFill>
                  <a:srgbClr val="0070C0"/>
                </a:solidFill>
                <a:ea typeface="+mj-ea"/>
                <a:cs typeface="+mj-cs"/>
              </a:rPr>
              <a:t>ΠΕΡΙΣΤΕΡΙ:</a:t>
            </a:r>
            <a:r>
              <a:rPr lang="el-GR" sz="2500" dirty="0">
                <a:solidFill>
                  <a:srgbClr val="0070C0"/>
                </a:solidFill>
                <a:ea typeface="+mj-ea"/>
                <a:cs typeface="+mj-cs"/>
              </a:rPr>
              <a:t>  </a:t>
            </a:r>
            <a:r>
              <a:rPr lang="el-GR" sz="2500" dirty="0">
                <a:solidFill>
                  <a:prstClr val="black"/>
                </a:solidFill>
                <a:ea typeface="+mj-ea"/>
                <a:cs typeface="+mj-cs"/>
              </a:rPr>
              <a:t>Το Άγιο Πνεύμα  φαίνεται σαν περιστέρι. Συμβολίζει το άκακο, αλλά και την ειρήνη, την κατάπαυση του κατακλυσμού, όπως τότε στην κιβωτό  του Νώ</a:t>
            </a:r>
            <a:r>
              <a:rPr lang="el-GR" dirty="0"/>
              <a:t>ε .</a:t>
            </a:r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el-GR" sz="2400" b="1" dirty="0">
              <a:effectLst/>
              <a:latin typeface="+mj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el-GR" sz="2400" b="1" dirty="0">
              <a:latin typeface="+mj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el-GR" sz="2400" b="1" dirty="0">
              <a:effectLst/>
              <a:latin typeface="+mj-lt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endParaRPr lang="el-GR" sz="2400" b="1" dirty="0">
              <a:solidFill>
                <a:srgbClr val="C00000"/>
              </a:solidFill>
              <a:effectLst/>
              <a:latin typeface="+mj-lt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el-GR" sz="2400" b="1" dirty="0">
                <a:solidFill>
                  <a:srgbClr val="C00000"/>
                </a:solidFill>
                <a:effectLst/>
                <a:latin typeface="+mj-lt"/>
                <a:ea typeface="Calibri"/>
                <a:cs typeface="Times New Roman"/>
              </a:rPr>
              <a:t>ΓΑΛΑΖΙΟ ΗΜΙΚΥΚΛΙΟ:</a:t>
            </a:r>
            <a:r>
              <a:rPr lang="el-GR" sz="2400" dirty="0">
                <a:solidFill>
                  <a:srgbClr val="C00000"/>
                </a:solidFill>
                <a:effectLst/>
                <a:latin typeface="+mj-lt"/>
                <a:ea typeface="Calibri"/>
                <a:cs typeface="Times New Roman"/>
              </a:rPr>
              <a:t> </a:t>
            </a:r>
            <a:r>
              <a:rPr lang="el-GR" sz="2400" dirty="0">
                <a:effectLst/>
                <a:latin typeface="+mj-lt"/>
                <a:ea typeface="Calibri"/>
                <a:cs typeface="Times New Roman"/>
              </a:rPr>
              <a:t>Επάνω στο κέντρο της εικόνας υπάρχει ένα γαλάζιο ημικύκλιο απ’ όπου ξεκινούν φωτεινές αχτίνες.  Συμβολίζει τους ουρανούς που άνοιξαν και κατέβηκε το Άγιο Πνεύμα.</a:t>
            </a:r>
            <a:endParaRPr lang="el-GR" sz="2400" dirty="0">
              <a:latin typeface="+mj-lt"/>
              <a:ea typeface="Calibri"/>
              <a:cs typeface="Times New Roman"/>
            </a:endParaRPr>
          </a:p>
          <a:p>
            <a:endParaRPr lang="el-GR" sz="2400" dirty="0">
              <a:latin typeface="+mj-lt"/>
            </a:endParaRPr>
          </a:p>
        </p:txBody>
      </p:sp>
      <p:pic>
        <p:nvPicPr>
          <p:cNvPr id="5" name="Εικόνα 4" descr="C:\Users\ELPIDA\Desktop\ΕΙΚΟΝΕΣ ΒΑΠΤΙΣΗΣ ΙΗΣΟΥ\7186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0" r="39883" b="66190"/>
          <a:stretch/>
        </p:blipFill>
        <p:spPr bwMode="auto">
          <a:xfrm>
            <a:off x="5220072" y="404664"/>
            <a:ext cx="2952328" cy="2753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E:\ΦΑΚΕΛΟΣ ΘΡΗΣΚΕΥΤΙΚΩΝ\ΕΙΚΟΝΕΣ ΒΑΠΤΙΣΗΣ ΙΗΣΟΥ\Βάπτιση111 edite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29" t="-927" r="38059" b="60560"/>
          <a:stretch/>
        </p:blipFill>
        <p:spPr bwMode="auto">
          <a:xfrm>
            <a:off x="1079713" y="404664"/>
            <a:ext cx="2585796" cy="2879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636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Εικόνα 3" descr="C:\Users\ELPIDA\Desktop\ΕΙΚΟΝΕΣ ΒΑΠΤΙΣΗΣ ΙΗΣΟΥ\7186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8" t="6349" b="17460"/>
          <a:stretch/>
        </p:blipFill>
        <p:spPr bwMode="auto">
          <a:xfrm>
            <a:off x="4932040" y="692696"/>
            <a:ext cx="3929743" cy="52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Ορθογώνιο 4"/>
          <p:cNvSpPr/>
          <p:nvPr/>
        </p:nvSpPr>
        <p:spPr>
          <a:xfrm>
            <a:off x="251520" y="1268760"/>
            <a:ext cx="4572000" cy="3574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b="1" dirty="0">
                <a:latin typeface="Comic Sans MS"/>
                <a:ea typeface="Calibri"/>
                <a:cs typeface="Times New Roman"/>
              </a:rPr>
              <a:t>ΑΓΓΕΛΟΙ: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latin typeface="Comic Sans MS"/>
                <a:ea typeface="Calibri"/>
                <a:cs typeface="Times New Roman"/>
              </a:rPr>
              <a:t> </a:t>
            </a: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Οι άγγελοι είναι έτοιμοι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να τον υπηρετήσουν 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κρατώντας τα ενδύματά Του.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Σε ένδειξη του μεγάλου σεβασμού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προς τον Ιησού, 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έχουν το κεφάλι </a:t>
            </a:r>
            <a:r>
              <a:rPr lang="el-GR" dirty="0" err="1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γυρμένο</a:t>
            </a: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μπροστά.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Ο ένας άγγελος κοιτά με δέος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l-GR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προς τον ουρανό.</a:t>
            </a:r>
            <a:endParaRPr lang="el-GR" sz="16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95807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l-GR" sz="24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800" b="1" dirty="0"/>
          </a:p>
          <a:p>
            <a:endParaRPr lang="el-GR" sz="2800" b="1" dirty="0"/>
          </a:p>
          <a:p>
            <a:endParaRPr lang="el-GR" sz="2800" b="1" dirty="0"/>
          </a:p>
          <a:p>
            <a:pPr marL="0" indent="0">
              <a:buNone/>
            </a:pPr>
            <a:r>
              <a:rPr lang="el-GR" sz="2800" b="1" dirty="0">
                <a:solidFill>
                  <a:srgbClr val="FFFF00"/>
                </a:solidFill>
              </a:rPr>
              <a:t>ΙΩΑΝΝΗΣ</a:t>
            </a:r>
            <a:r>
              <a:rPr lang="el-GR" sz="2800" dirty="0">
                <a:solidFill>
                  <a:srgbClr val="FFFF00"/>
                </a:solidFill>
              </a:rPr>
              <a:t>:</a:t>
            </a:r>
            <a:r>
              <a:rPr lang="el-GR" sz="2800" dirty="0"/>
              <a:t> Στέκεται έξω από τον ποταμό ευλαβικά και το δεξί του χέρι ακουμπά πάνω στο κεφάλι του Χριστού. Το αριστερό είναι  σε στάση δέησης.</a:t>
            </a:r>
            <a:br>
              <a:rPr lang="el-GR" sz="2800" dirty="0"/>
            </a:br>
            <a:endParaRPr lang="el-GR" sz="2800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Εικόνα 3" descr="C:\Users\ELPIDA\Desktop\ΕΙΚΟΝΕΣ ΒΑΠΤΙΣΗΣ ΙΗΣΟΥ\7186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0" t="19524" r="55767" b="25714"/>
          <a:stretch/>
        </p:blipFill>
        <p:spPr bwMode="auto">
          <a:xfrm>
            <a:off x="539552" y="1556792"/>
            <a:ext cx="2808312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0123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t="72163" r="56237"/>
          <a:stretch/>
        </p:blipFill>
        <p:spPr bwMode="auto">
          <a:xfrm>
            <a:off x="395536" y="476672"/>
            <a:ext cx="3050917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23936"/>
            <a:ext cx="3168352" cy="2425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79912" y="476672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prstClr val="black"/>
                </a:solidFill>
                <a:latin typeface="Comic Sans MS"/>
                <a:ea typeface="Calibri"/>
                <a:cs typeface="Times New Roman"/>
              </a:rPr>
              <a:t> Στα πόδια του Ιησού μέσα στον Ιορδάνη βρίσκονται ένας γέροντας καβάλα σε δελφίνι που συμβολίζει τον Ιορδάνη ποταμό  «που στράφηκε προς τα πίσω». Δηλαδή η ροή του ποταμού άλλαξε  μόλις μπήκε μέσα ο Χριστός. </a:t>
            </a:r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30" y="4060980"/>
            <a:ext cx="6456363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049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endParaRPr lang="el-GR" sz="2400" b="1" dirty="0">
              <a:effectLst/>
              <a:latin typeface="Comic Sans MS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endParaRPr lang="el-GR" sz="2400" b="1" dirty="0">
              <a:latin typeface="Comic Sans MS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el-GR" sz="2400" b="1" dirty="0">
                <a:solidFill>
                  <a:srgbClr val="0070C0"/>
                </a:solidFill>
                <a:effectLst/>
                <a:latin typeface="Comic Sans MS"/>
                <a:ea typeface="Calibri"/>
                <a:cs typeface="Times New Roman"/>
              </a:rPr>
              <a:t>ΙΟΡΔΑΝΗΣ ΠΟΤΑΜΟΣ:</a:t>
            </a:r>
            <a:r>
              <a:rPr lang="el-GR" sz="2400" dirty="0">
                <a:solidFill>
                  <a:srgbClr val="0070C0"/>
                </a:solidFill>
                <a:effectLst/>
                <a:latin typeface="Comic Sans MS"/>
                <a:ea typeface="Calibri"/>
                <a:cs typeface="Times New Roman"/>
              </a:rPr>
              <a:t> </a:t>
            </a:r>
            <a:r>
              <a:rPr lang="el-GR" sz="2400" dirty="0">
                <a:solidFill>
                  <a:srgbClr val="C00000"/>
                </a:solidFill>
                <a:effectLst/>
                <a:latin typeface="Comic Sans MS"/>
                <a:ea typeface="Calibri"/>
                <a:cs typeface="Times New Roman"/>
              </a:rPr>
              <a:t>Συμβολίζει τον κατακλυσμό </a:t>
            </a: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el-GR" sz="2400" dirty="0">
                <a:solidFill>
                  <a:srgbClr val="C00000"/>
                </a:solidFill>
                <a:effectLst/>
                <a:latin typeface="Comic Sans MS"/>
                <a:ea typeface="Calibri"/>
                <a:cs typeface="Times New Roman"/>
              </a:rPr>
              <a:t>και την ανακαίνιση της φύσης από τον Ιησού .</a:t>
            </a: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el-GR" sz="2400" dirty="0">
                <a:solidFill>
                  <a:srgbClr val="C00000"/>
                </a:solidFill>
                <a:effectLst/>
                <a:latin typeface="Comic Sans MS"/>
                <a:ea typeface="Calibri"/>
                <a:cs typeface="Times New Roman"/>
              </a:rPr>
              <a:t> Επίσης συμβολίζει τον υδάτινο τάφο του Χριστού.</a:t>
            </a:r>
            <a:endParaRPr lang="el-GR" sz="24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endParaRPr lang="el-GR" sz="2400" dirty="0"/>
          </a:p>
        </p:txBody>
      </p:sp>
      <p:sp>
        <p:nvSpPr>
          <p:cNvPr id="7" name="Θέση κειμένου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0" t="40482" r="37253"/>
          <a:stretch/>
        </p:blipFill>
        <p:spPr bwMode="auto">
          <a:xfrm>
            <a:off x="395536" y="964226"/>
            <a:ext cx="3062678" cy="4913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848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146" name="Picture 2" descr="E:\ΦΑΚΕΛΟΣ ΘΡΗΣΚΕΥΤΙΚΩΝ\ΕΙΚΟΝΕΣ ΒΑΠΤΙΣΗΣ ΙΗΣΟΥ\Βάπτιση111 edit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5503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237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DSC02775"/>
          <p:cNvPicPr>
            <a:picLocks noGrp="1" noChangeAspect="1"/>
          </p:cNvPicPr>
          <p:nvPr isPhoto="1"/>
        </p:nvPicPr>
        <p:blipFill>
          <a:blip r:embed="rId2" cstate="print">
            <a:lum brigh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- TextBox"/>
          <p:cNvSpPr txBox="1"/>
          <p:nvPr/>
        </p:nvSpPr>
        <p:spPr>
          <a:xfrm>
            <a:off x="142844" y="500042"/>
            <a:ext cx="38576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>
                <a:solidFill>
                  <a:srgbClr val="C00000"/>
                </a:solidFill>
              </a:rPr>
              <a:t>Απολυτίκιο</a:t>
            </a:r>
          </a:p>
          <a:p>
            <a:pPr>
              <a:lnSpc>
                <a:spcPct val="150000"/>
              </a:lnSpc>
            </a:pPr>
            <a:r>
              <a:rPr lang="el-GR" b="1" i="1" dirty="0" err="1"/>
              <a:t>Ἐν</a:t>
            </a:r>
            <a:r>
              <a:rPr lang="el-GR" b="1" i="1" dirty="0"/>
              <a:t> </a:t>
            </a:r>
            <a:r>
              <a:rPr lang="el-GR" b="1" i="1" dirty="0" err="1"/>
              <a:t>Ἰορδάνῃ</a:t>
            </a:r>
            <a:r>
              <a:rPr lang="el-GR" b="1" i="1" dirty="0"/>
              <a:t> </a:t>
            </a:r>
            <a:r>
              <a:rPr lang="el-GR" b="1" i="1" dirty="0" err="1"/>
              <a:t>βαπτιζομένου</a:t>
            </a:r>
            <a:r>
              <a:rPr lang="el-GR" b="1" i="1" dirty="0"/>
              <a:t> σου, </a:t>
            </a:r>
            <a:r>
              <a:rPr lang="el-GR" b="1" i="1" dirty="0" err="1"/>
              <a:t>Κύριε</a:t>
            </a:r>
            <a:r>
              <a:rPr lang="el-GR" b="1" i="1" dirty="0"/>
              <a:t>, </a:t>
            </a:r>
            <a:br>
              <a:rPr lang="el-GR" b="1" i="1" dirty="0"/>
            </a:br>
            <a:r>
              <a:rPr lang="el-GR" b="1" i="1" dirty="0"/>
              <a:t>ἡ </a:t>
            </a:r>
            <a:r>
              <a:rPr lang="el-GR" b="1" i="1" dirty="0" err="1"/>
              <a:t>τῆςΤριάδος</a:t>
            </a:r>
            <a:r>
              <a:rPr lang="el-GR" b="1" i="1" dirty="0"/>
              <a:t> </a:t>
            </a:r>
            <a:r>
              <a:rPr lang="el-GR" b="1" i="1" dirty="0" err="1"/>
              <a:t>ἐφανερώθη</a:t>
            </a:r>
            <a:r>
              <a:rPr lang="el-GR" b="1" i="1" dirty="0"/>
              <a:t> </a:t>
            </a:r>
            <a:r>
              <a:rPr lang="el-GR" b="1" i="1" dirty="0" err="1"/>
              <a:t>προσκύνησις</a:t>
            </a:r>
            <a:r>
              <a:rPr lang="el-GR" b="1" i="1" dirty="0"/>
              <a:t>, </a:t>
            </a:r>
            <a:br>
              <a:rPr lang="el-GR" b="1" i="1" dirty="0"/>
            </a:br>
            <a:r>
              <a:rPr lang="el-GR" b="1" i="1" dirty="0" err="1"/>
              <a:t>τοῦ</a:t>
            </a:r>
            <a:r>
              <a:rPr lang="el-GR" b="1" i="1" dirty="0"/>
              <a:t> </a:t>
            </a:r>
            <a:r>
              <a:rPr lang="el-GR" b="1" i="1" dirty="0" err="1"/>
              <a:t>γὰρ</a:t>
            </a:r>
            <a:r>
              <a:rPr lang="el-GR" b="1" i="1" dirty="0"/>
              <a:t> </a:t>
            </a:r>
            <a:r>
              <a:rPr lang="el-GR" b="1" i="1" dirty="0" err="1"/>
              <a:t>Γεννήτορος</a:t>
            </a:r>
            <a:r>
              <a:rPr lang="el-GR" b="1" i="1" dirty="0"/>
              <a:t> ἡ </a:t>
            </a:r>
            <a:r>
              <a:rPr lang="el-GR" b="1" i="1" dirty="0" err="1"/>
              <a:t>φωνὴ</a:t>
            </a:r>
            <a:r>
              <a:rPr lang="el-GR" b="1" i="1" dirty="0"/>
              <a:t> </a:t>
            </a:r>
            <a:r>
              <a:rPr lang="el-GR" b="1" i="1" dirty="0" err="1"/>
              <a:t>προσεμαρτύρει</a:t>
            </a:r>
            <a:r>
              <a:rPr lang="el-GR" b="1" i="1" dirty="0"/>
              <a:t> σοι, </a:t>
            </a:r>
            <a:br>
              <a:rPr lang="el-GR" b="1" i="1" dirty="0"/>
            </a:br>
            <a:r>
              <a:rPr lang="el-GR" b="1" i="1" dirty="0" err="1"/>
              <a:t>ἀγαπητὸν</a:t>
            </a:r>
            <a:r>
              <a:rPr lang="el-GR" b="1" i="1" dirty="0"/>
              <a:t> σε </a:t>
            </a:r>
            <a:r>
              <a:rPr lang="el-GR" b="1" i="1" dirty="0" err="1"/>
              <a:t>Υἱὸν</a:t>
            </a:r>
            <a:r>
              <a:rPr lang="el-GR" b="1" i="1" dirty="0"/>
              <a:t> </a:t>
            </a:r>
            <a:r>
              <a:rPr lang="el-GR" b="1" i="1" dirty="0" err="1"/>
              <a:t>ὀνομὰζουσα</a:t>
            </a:r>
            <a:r>
              <a:rPr lang="el-GR" b="1" i="1" dirty="0"/>
              <a:t> </a:t>
            </a:r>
            <a:br>
              <a:rPr lang="el-GR" b="1" i="1" dirty="0"/>
            </a:br>
            <a:r>
              <a:rPr lang="el-GR" b="1" i="1" dirty="0" err="1"/>
              <a:t>καὶ</a:t>
            </a:r>
            <a:r>
              <a:rPr lang="el-GR" b="1" i="1" dirty="0"/>
              <a:t> </a:t>
            </a:r>
            <a:r>
              <a:rPr lang="el-GR" b="1" i="1" dirty="0" err="1"/>
              <a:t>τὸ</a:t>
            </a:r>
            <a:r>
              <a:rPr lang="el-GR" b="1" i="1" dirty="0"/>
              <a:t> </a:t>
            </a:r>
            <a:r>
              <a:rPr lang="el-GR" b="1" i="1" dirty="0" err="1"/>
              <a:t>Πνεῦμα</a:t>
            </a:r>
            <a:r>
              <a:rPr lang="el-GR" b="1" i="1" dirty="0"/>
              <a:t>,</a:t>
            </a:r>
          </a:p>
          <a:p>
            <a:pPr>
              <a:lnSpc>
                <a:spcPct val="150000"/>
              </a:lnSpc>
            </a:pPr>
            <a:r>
              <a:rPr lang="el-GR" b="1" i="1" dirty="0"/>
              <a:t> </a:t>
            </a:r>
            <a:r>
              <a:rPr lang="el-GR" b="1" i="1" dirty="0" err="1"/>
              <a:t>ἐν</a:t>
            </a:r>
            <a:r>
              <a:rPr lang="el-GR" b="1" i="1" dirty="0"/>
              <a:t> </a:t>
            </a:r>
            <a:r>
              <a:rPr lang="el-GR" b="1" i="1" dirty="0" err="1"/>
              <a:t>εἴδει</a:t>
            </a:r>
            <a:r>
              <a:rPr lang="el-GR" b="1" i="1" dirty="0"/>
              <a:t> </a:t>
            </a:r>
            <a:r>
              <a:rPr lang="el-GR" b="1" i="1" dirty="0" err="1"/>
              <a:t>περιστερᾶς</a:t>
            </a:r>
            <a:r>
              <a:rPr lang="el-GR" b="1" i="1" dirty="0"/>
              <a:t>, </a:t>
            </a:r>
            <a:br>
              <a:rPr lang="el-GR" b="1" i="1" dirty="0"/>
            </a:br>
            <a:r>
              <a:rPr lang="el-GR" b="1" i="1" dirty="0" err="1"/>
              <a:t>ἐβεβαίου</a:t>
            </a:r>
            <a:r>
              <a:rPr lang="el-GR" b="1" i="1" dirty="0"/>
              <a:t> </a:t>
            </a:r>
            <a:r>
              <a:rPr lang="el-GR" b="1" i="1" dirty="0" err="1"/>
              <a:t>τοῦ</a:t>
            </a:r>
            <a:r>
              <a:rPr lang="el-GR" b="1" i="1" dirty="0"/>
              <a:t> </a:t>
            </a:r>
            <a:r>
              <a:rPr lang="el-GR" b="1" i="1" dirty="0" err="1"/>
              <a:t>λόγου</a:t>
            </a:r>
            <a:r>
              <a:rPr lang="el-GR" b="1" i="1" dirty="0"/>
              <a:t> </a:t>
            </a:r>
            <a:r>
              <a:rPr lang="el-GR" b="1" i="1" dirty="0" err="1"/>
              <a:t>τὸ</a:t>
            </a:r>
            <a:r>
              <a:rPr lang="el-GR" b="1" i="1" dirty="0"/>
              <a:t> </a:t>
            </a:r>
            <a:r>
              <a:rPr lang="el-GR" b="1" i="1" dirty="0" err="1"/>
              <a:t>ἀσφαλὲς</a:t>
            </a:r>
            <a:r>
              <a:rPr lang="el-GR" b="1" i="1" dirty="0"/>
              <a:t>. </a:t>
            </a:r>
            <a:br>
              <a:rPr lang="el-GR" b="1" i="1" dirty="0"/>
            </a:br>
            <a:r>
              <a:rPr lang="el-GR" b="1" i="1" dirty="0"/>
              <a:t>Ὁ </a:t>
            </a:r>
            <a:r>
              <a:rPr lang="el-GR" b="1" i="1" dirty="0" err="1"/>
              <a:t>ἐπιφανεὶς</a:t>
            </a:r>
            <a:r>
              <a:rPr lang="el-GR" b="1" i="1" dirty="0"/>
              <a:t> </a:t>
            </a:r>
            <a:r>
              <a:rPr lang="el-GR" b="1" i="1" dirty="0" err="1"/>
              <a:t>Χριστὲ</a:t>
            </a:r>
            <a:r>
              <a:rPr lang="el-GR" b="1" i="1" dirty="0"/>
              <a:t> ὁ </a:t>
            </a:r>
            <a:r>
              <a:rPr lang="el-GR" b="1" i="1" dirty="0" err="1"/>
              <a:t>Θεὸς</a:t>
            </a:r>
            <a:r>
              <a:rPr lang="el-GR" b="1" i="1" dirty="0"/>
              <a:t> </a:t>
            </a:r>
            <a:br>
              <a:rPr lang="el-GR" b="1" i="1" dirty="0"/>
            </a:br>
            <a:r>
              <a:rPr lang="el-GR" b="1" i="1" dirty="0" err="1"/>
              <a:t>καὶ</a:t>
            </a:r>
            <a:r>
              <a:rPr lang="el-GR" b="1" i="1" dirty="0"/>
              <a:t> </a:t>
            </a:r>
            <a:r>
              <a:rPr lang="el-GR" b="1" i="1" dirty="0" err="1"/>
              <a:t>τὸν</a:t>
            </a:r>
            <a:r>
              <a:rPr lang="el-GR" b="1" i="1" dirty="0"/>
              <a:t> </a:t>
            </a:r>
            <a:r>
              <a:rPr lang="el-GR" b="1" i="1" dirty="0" err="1"/>
              <a:t>κόσμον</a:t>
            </a:r>
            <a:r>
              <a:rPr lang="el-GR" b="1" i="1" dirty="0"/>
              <a:t> </a:t>
            </a:r>
            <a:r>
              <a:rPr lang="el-GR" b="1" i="1" dirty="0" err="1"/>
              <a:t>φωτίσας</a:t>
            </a:r>
            <a:r>
              <a:rPr lang="el-GR" b="1" i="1" dirty="0"/>
              <a:t>, </a:t>
            </a:r>
            <a:r>
              <a:rPr lang="el-GR" b="1" i="1" dirty="0" err="1"/>
              <a:t>δόξα</a:t>
            </a:r>
            <a:r>
              <a:rPr lang="el-GR" b="1" i="1" dirty="0"/>
              <a:t> σοι</a:t>
            </a:r>
            <a:r>
              <a:rPr lang="el-GR" i="1" dirty="0"/>
              <a:t>.</a:t>
            </a:r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5429256" y="714356"/>
            <a:ext cx="36433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>
                <a:solidFill>
                  <a:schemeClr val="accent4"/>
                </a:solidFill>
              </a:rPr>
              <a:t>                    </a:t>
            </a:r>
            <a:r>
              <a:rPr lang="el-GR" b="1" i="1" dirty="0">
                <a:solidFill>
                  <a:srgbClr val="C00000"/>
                </a:solidFill>
              </a:rPr>
              <a:t>Μετάφραση</a:t>
            </a:r>
            <a:r>
              <a:rPr lang="el-GR" i="1" dirty="0">
                <a:solidFill>
                  <a:srgbClr val="C00000"/>
                </a:solidFill>
              </a:rPr>
              <a:t> </a:t>
            </a:r>
            <a:br>
              <a:rPr lang="el-GR" b="1" i="1" dirty="0"/>
            </a:br>
            <a:r>
              <a:rPr lang="el-GR" b="1" i="1" dirty="0"/>
              <a:t>Καθώς βαπτιζόσουν, Κύριε, στον Ιορδάνη ποταμό, </a:t>
            </a:r>
            <a:br>
              <a:rPr lang="el-GR" b="1" i="1" dirty="0"/>
            </a:br>
            <a:r>
              <a:rPr lang="el-GR" b="1" i="1" dirty="0"/>
              <a:t>μας φανερώθηκε η προσκύνησις</a:t>
            </a:r>
          </a:p>
          <a:p>
            <a:r>
              <a:rPr lang="el-GR" b="1" i="1" dirty="0"/>
              <a:t> της Αγίας Τριάδος, </a:t>
            </a:r>
            <a:br>
              <a:rPr lang="el-GR" b="1" i="1" dirty="0"/>
            </a:br>
            <a:r>
              <a:rPr lang="el-GR" b="1" i="1" dirty="0"/>
              <a:t>επειδή η φωνή του Πατέρα έδινε μαρτυρία για σένα </a:t>
            </a:r>
            <a:br>
              <a:rPr lang="el-GR" b="1" i="1" dirty="0"/>
            </a:br>
            <a:r>
              <a:rPr lang="el-GR" b="1" i="1" dirty="0"/>
              <a:t>ονομάζοντάς σε "Αγαπητό Υιό", </a:t>
            </a:r>
            <a:br>
              <a:rPr lang="el-GR" b="1" i="1" dirty="0"/>
            </a:br>
            <a:r>
              <a:rPr lang="el-GR" b="1" i="1" dirty="0"/>
              <a:t>και το Άγιο Πνεύμα </a:t>
            </a:r>
          </a:p>
          <a:p>
            <a:r>
              <a:rPr lang="el-GR" b="1" i="1" dirty="0"/>
              <a:t>με μορφή περιστεράς </a:t>
            </a:r>
            <a:br>
              <a:rPr lang="el-GR" b="1" i="1" dirty="0"/>
            </a:br>
            <a:r>
              <a:rPr lang="el-GR" b="1" i="1" dirty="0" err="1"/>
              <a:t>εβεβαίωνε</a:t>
            </a:r>
            <a:r>
              <a:rPr lang="el-GR" b="1" i="1" dirty="0"/>
              <a:t> το αλάθητο του λόγου. </a:t>
            </a:r>
            <a:br>
              <a:rPr lang="el-GR" b="1" i="1" dirty="0"/>
            </a:br>
            <a:r>
              <a:rPr lang="el-GR" b="1" i="1" dirty="0"/>
              <a:t>Χριστέ, Θεέ, </a:t>
            </a:r>
          </a:p>
          <a:p>
            <a:r>
              <a:rPr lang="el-GR" b="1" i="1" dirty="0"/>
              <a:t>που φανερώθηκες </a:t>
            </a:r>
            <a:br>
              <a:rPr lang="el-GR" b="1" i="1" dirty="0"/>
            </a:br>
            <a:r>
              <a:rPr lang="el-GR" b="1" i="1" dirty="0"/>
              <a:t>και που τον κόσμο φώτισες,</a:t>
            </a:r>
          </a:p>
          <a:p>
            <a:r>
              <a:rPr lang="el-GR" b="1" i="1" dirty="0"/>
              <a:t> δόξα σε Σένα.</a:t>
            </a:r>
            <a:endParaRPr lang="el-GR" b="1" dirty="0"/>
          </a:p>
        </p:txBody>
      </p:sp>
      <p:pic>
        <p:nvPicPr>
          <p:cNvPr id="8" name="7 - Εικόνα" descr="DSC02779"/>
          <p:cNvPicPr>
            <a:picLocks noGrp="1"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2" r="23688"/>
          <a:stretch/>
        </p:blipFill>
        <p:spPr>
          <a:xfrm>
            <a:off x="2928926" y="1500174"/>
            <a:ext cx="2835101" cy="378621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52743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DSC02775"/>
          <p:cNvPicPr>
            <a:picLocks noGrp="1" noChangeAspect="1"/>
          </p:cNvPicPr>
          <p:nvPr isPhoto="1"/>
        </p:nvPicPr>
        <p:blipFill>
          <a:blip r:embed="rId2" cstate="print">
            <a:lum brigh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- TextBox"/>
          <p:cNvSpPr txBox="1"/>
          <p:nvPr/>
        </p:nvSpPr>
        <p:spPr>
          <a:xfrm>
            <a:off x="142844" y="500042"/>
            <a:ext cx="385765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Απολυτίκιο</a:t>
            </a:r>
          </a:p>
          <a:p>
            <a:pPr>
              <a:lnSpc>
                <a:spcPct val="150000"/>
              </a:lnSpc>
            </a:pPr>
            <a:r>
              <a:rPr lang="el-GR" i="1" dirty="0" err="1"/>
              <a:t>Ἐν</a:t>
            </a:r>
            <a:r>
              <a:rPr lang="el-GR" i="1" dirty="0"/>
              <a:t> </a:t>
            </a:r>
            <a:r>
              <a:rPr lang="el-GR" i="1" dirty="0" err="1"/>
              <a:t>Ἰορδάνῃ</a:t>
            </a:r>
            <a:r>
              <a:rPr lang="el-GR" i="1" dirty="0"/>
              <a:t> </a:t>
            </a:r>
            <a:r>
              <a:rPr lang="el-GR" i="1" dirty="0" err="1"/>
              <a:t>βαπτιζομένου</a:t>
            </a:r>
            <a:r>
              <a:rPr lang="el-GR" i="1" dirty="0"/>
              <a:t> σου </a:t>
            </a:r>
            <a:r>
              <a:rPr lang="el-GR" i="1" dirty="0" err="1"/>
              <a:t>Κύριε</a:t>
            </a:r>
            <a:r>
              <a:rPr lang="el-GR" i="1" dirty="0"/>
              <a:t> </a:t>
            </a:r>
            <a:br>
              <a:rPr lang="el-GR" i="1" dirty="0"/>
            </a:br>
            <a:r>
              <a:rPr lang="el-GR" i="1" dirty="0"/>
              <a:t>ἡ </a:t>
            </a:r>
            <a:r>
              <a:rPr lang="el-GR" i="1" dirty="0" err="1"/>
              <a:t>τῆςΤριάδος</a:t>
            </a:r>
            <a:r>
              <a:rPr lang="el-GR" i="1" dirty="0"/>
              <a:t> </a:t>
            </a:r>
            <a:r>
              <a:rPr lang="el-GR" i="1" dirty="0" err="1"/>
              <a:t>ἐφανερώθη</a:t>
            </a:r>
            <a:r>
              <a:rPr lang="el-GR" i="1" dirty="0"/>
              <a:t> </a:t>
            </a:r>
            <a:r>
              <a:rPr lang="el-GR" i="1" dirty="0" err="1"/>
              <a:t>προσκύνησις</a:t>
            </a:r>
            <a:r>
              <a:rPr lang="el-GR" i="1" dirty="0"/>
              <a:t>, </a:t>
            </a:r>
            <a:br>
              <a:rPr lang="el-GR" i="1" dirty="0"/>
            </a:br>
            <a:r>
              <a:rPr lang="el-GR" i="1" dirty="0" err="1"/>
              <a:t>τοῦ</a:t>
            </a:r>
            <a:r>
              <a:rPr lang="el-GR" i="1" dirty="0"/>
              <a:t> </a:t>
            </a:r>
            <a:r>
              <a:rPr lang="el-GR" i="1" dirty="0" err="1"/>
              <a:t>γὰρ</a:t>
            </a:r>
            <a:r>
              <a:rPr lang="el-GR" i="1" dirty="0"/>
              <a:t> </a:t>
            </a:r>
            <a:r>
              <a:rPr lang="el-GR" i="1" dirty="0" err="1"/>
              <a:t>Γεννήτορος</a:t>
            </a:r>
            <a:r>
              <a:rPr lang="el-GR" i="1" dirty="0"/>
              <a:t> ἡ </a:t>
            </a:r>
            <a:r>
              <a:rPr lang="el-GR" i="1" dirty="0" err="1"/>
              <a:t>φωνὴ</a:t>
            </a:r>
            <a:r>
              <a:rPr lang="el-GR" i="1" dirty="0"/>
              <a:t> </a:t>
            </a:r>
            <a:r>
              <a:rPr lang="el-GR" i="1" dirty="0" err="1"/>
              <a:t>προσεμαρτύρει</a:t>
            </a:r>
            <a:r>
              <a:rPr lang="el-GR" i="1" dirty="0"/>
              <a:t> σοι, </a:t>
            </a:r>
            <a:br>
              <a:rPr lang="el-GR" i="1" dirty="0"/>
            </a:br>
            <a:r>
              <a:rPr lang="el-GR" i="1" dirty="0" err="1"/>
              <a:t>ἀγαπητὸν</a:t>
            </a:r>
            <a:r>
              <a:rPr lang="el-GR" i="1" dirty="0"/>
              <a:t> σε </a:t>
            </a:r>
            <a:r>
              <a:rPr lang="el-GR" i="1" dirty="0" err="1"/>
              <a:t>Υἱὸν</a:t>
            </a:r>
            <a:r>
              <a:rPr lang="el-GR" i="1" dirty="0"/>
              <a:t> </a:t>
            </a:r>
            <a:r>
              <a:rPr lang="el-GR" i="1" dirty="0" err="1"/>
              <a:t>ὀνομὰζουσα</a:t>
            </a:r>
            <a:r>
              <a:rPr lang="el-GR" i="1" dirty="0"/>
              <a:t> </a:t>
            </a:r>
            <a:br>
              <a:rPr lang="el-GR" i="1" dirty="0"/>
            </a:br>
            <a:r>
              <a:rPr lang="el-GR" i="1" dirty="0" err="1"/>
              <a:t>καὶ</a:t>
            </a:r>
            <a:r>
              <a:rPr lang="el-GR" i="1" dirty="0"/>
              <a:t> </a:t>
            </a:r>
            <a:r>
              <a:rPr lang="el-GR" i="1" dirty="0" err="1"/>
              <a:t>τὸ</a:t>
            </a:r>
            <a:r>
              <a:rPr lang="el-GR" i="1" dirty="0"/>
              <a:t> </a:t>
            </a:r>
            <a:r>
              <a:rPr lang="el-GR" i="1" dirty="0" err="1"/>
              <a:t>Πνεῦμα</a:t>
            </a:r>
            <a:r>
              <a:rPr lang="el-GR" i="1" dirty="0"/>
              <a:t>, </a:t>
            </a:r>
            <a:r>
              <a:rPr lang="el-GR" i="1" dirty="0" err="1"/>
              <a:t>ἐν</a:t>
            </a:r>
            <a:r>
              <a:rPr lang="el-GR" i="1" dirty="0"/>
              <a:t> </a:t>
            </a:r>
            <a:r>
              <a:rPr lang="el-GR" i="1" dirty="0" err="1"/>
              <a:t>εἴδει</a:t>
            </a:r>
            <a:r>
              <a:rPr lang="el-GR" i="1" dirty="0"/>
              <a:t> </a:t>
            </a:r>
            <a:r>
              <a:rPr lang="el-GR" i="1" dirty="0" err="1"/>
              <a:t>περιστερᾶς</a:t>
            </a:r>
            <a:r>
              <a:rPr lang="el-GR" i="1" dirty="0"/>
              <a:t>, </a:t>
            </a:r>
            <a:br>
              <a:rPr lang="el-GR" i="1" dirty="0"/>
            </a:br>
            <a:r>
              <a:rPr lang="el-GR" i="1" dirty="0" err="1"/>
              <a:t>ἐβεβαίου</a:t>
            </a:r>
            <a:r>
              <a:rPr lang="el-GR" i="1" dirty="0"/>
              <a:t> </a:t>
            </a:r>
            <a:r>
              <a:rPr lang="el-GR" i="1" dirty="0" err="1"/>
              <a:t>τοῦ</a:t>
            </a:r>
            <a:r>
              <a:rPr lang="el-GR" i="1" dirty="0"/>
              <a:t> </a:t>
            </a:r>
            <a:r>
              <a:rPr lang="el-GR" i="1" dirty="0" err="1"/>
              <a:t>λόγου</a:t>
            </a:r>
            <a:r>
              <a:rPr lang="el-GR" i="1" dirty="0"/>
              <a:t> </a:t>
            </a:r>
            <a:r>
              <a:rPr lang="el-GR" i="1" dirty="0" err="1"/>
              <a:t>τὸ</a:t>
            </a:r>
            <a:r>
              <a:rPr lang="el-GR" i="1" dirty="0"/>
              <a:t> </a:t>
            </a:r>
            <a:r>
              <a:rPr lang="el-GR" i="1" dirty="0" err="1"/>
              <a:t>ἀσφαλὲς</a:t>
            </a:r>
            <a:r>
              <a:rPr lang="el-GR" i="1" dirty="0"/>
              <a:t>. </a:t>
            </a:r>
            <a:br>
              <a:rPr lang="el-GR" i="1" dirty="0"/>
            </a:br>
            <a:r>
              <a:rPr lang="el-GR" i="1" dirty="0"/>
              <a:t>Ὁ </a:t>
            </a:r>
            <a:r>
              <a:rPr lang="el-GR" i="1" dirty="0" err="1"/>
              <a:t>ἐπιφανεὶς</a:t>
            </a:r>
            <a:r>
              <a:rPr lang="el-GR" i="1" dirty="0"/>
              <a:t> </a:t>
            </a:r>
            <a:r>
              <a:rPr lang="el-GR" i="1" dirty="0" err="1"/>
              <a:t>Χριστὲ</a:t>
            </a:r>
            <a:r>
              <a:rPr lang="el-GR" i="1" dirty="0"/>
              <a:t> ὁ </a:t>
            </a:r>
            <a:r>
              <a:rPr lang="el-GR" i="1" dirty="0" err="1"/>
              <a:t>Θεὸς</a:t>
            </a:r>
            <a:r>
              <a:rPr lang="el-GR" i="1" dirty="0"/>
              <a:t> </a:t>
            </a:r>
            <a:br>
              <a:rPr lang="el-GR" i="1" dirty="0"/>
            </a:br>
            <a:r>
              <a:rPr lang="el-GR" i="1" dirty="0" err="1"/>
              <a:t>καὶ</a:t>
            </a:r>
            <a:r>
              <a:rPr lang="el-GR" i="1" dirty="0"/>
              <a:t> </a:t>
            </a:r>
            <a:r>
              <a:rPr lang="el-GR" i="1" dirty="0" err="1"/>
              <a:t>τὸν</a:t>
            </a:r>
            <a:r>
              <a:rPr lang="el-GR" i="1" dirty="0"/>
              <a:t> </a:t>
            </a:r>
            <a:r>
              <a:rPr lang="el-GR" i="1" dirty="0" err="1"/>
              <a:t>κόσμον</a:t>
            </a:r>
            <a:r>
              <a:rPr lang="el-GR" i="1" dirty="0"/>
              <a:t> </a:t>
            </a:r>
            <a:r>
              <a:rPr lang="el-GR" i="1" dirty="0" err="1"/>
              <a:t>φωτίσας</a:t>
            </a:r>
            <a:r>
              <a:rPr lang="el-GR" i="1" dirty="0"/>
              <a:t>, </a:t>
            </a:r>
            <a:r>
              <a:rPr lang="el-GR" i="1" dirty="0" err="1"/>
              <a:t>δόξα</a:t>
            </a:r>
            <a:r>
              <a:rPr lang="el-GR" i="1" dirty="0"/>
              <a:t> σοι.</a:t>
            </a:r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5429256" y="714356"/>
            <a:ext cx="36433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/>
              <a:t>                    Μετάφραση </a:t>
            </a:r>
            <a:br>
              <a:rPr lang="el-GR" i="1" dirty="0"/>
            </a:br>
            <a:r>
              <a:rPr lang="el-GR" i="1" dirty="0"/>
              <a:t>Καθώς βαπτιζόσουν Κύριε στον Ιορδάνη (ποταμό), </a:t>
            </a:r>
            <a:br>
              <a:rPr lang="el-GR" i="1" dirty="0"/>
            </a:br>
            <a:r>
              <a:rPr lang="el-GR" i="1" dirty="0"/>
              <a:t>(μας) </a:t>
            </a:r>
            <a:r>
              <a:rPr lang="el-GR" i="1" dirty="0" err="1"/>
              <a:t>εφανερώθηκε</a:t>
            </a:r>
            <a:r>
              <a:rPr lang="el-GR" i="1" dirty="0"/>
              <a:t> η προσκύνησις</a:t>
            </a:r>
          </a:p>
          <a:p>
            <a:r>
              <a:rPr lang="el-GR" i="1" dirty="0"/>
              <a:t> της (Αγίας) Τριάδας, </a:t>
            </a:r>
            <a:br>
              <a:rPr lang="el-GR" i="1" dirty="0"/>
            </a:br>
            <a:r>
              <a:rPr lang="el-GR" i="1" dirty="0"/>
              <a:t>επειδή η φωνή του Πατέρα έδινε μαρτυρία για σένα </a:t>
            </a:r>
            <a:br>
              <a:rPr lang="el-GR" i="1" dirty="0"/>
            </a:br>
            <a:r>
              <a:rPr lang="el-GR" i="1" dirty="0"/>
              <a:t>ονομάζοντάς σε "Αγαπητό Υιό", </a:t>
            </a:r>
            <a:br>
              <a:rPr lang="el-GR" i="1" dirty="0"/>
            </a:br>
            <a:r>
              <a:rPr lang="el-GR" i="1" dirty="0"/>
              <a:t>και το (άγιο) Πνεύμα με μορφή περιστεράς </a:t>
            </a:r>
            <a:br>
              <a:rPr lang="el-GR" i="1" dirty="0"/>
            </a:br>
            <a:r>
              <a:rPr lang="el-GR" i="1" dirty="0" err="1"/>
              <a:t>εβεβαίωνε</a:t>
            </a:r>
            <a:r>
              <a:rPr lang="el-GR" i="1" dirty="0"/>
              <a:t> το αλάθητο του λόγου. </a:t>
            </a:r>
            <a:br>
              <a:rPr lang="el-GR" i="1" dirty="0"/>
            </a:br>
            <a:r>
              <a:rPr lang="el-GR" i="1" dirty="0"/>
              <a:t>Χριστέ, Θεέ που φανερώθηκες </a:t>
            </a:r>
            <a:br>
              <a:rPr lang="el-GR" i="1" dirty="0"/>
            </a:br>
            <a:r>
              <a:rPr lang="el-GR" i="1" dirty="0"/>
              <a:t>και που τον κόσμο φώτισες,</a:t>
            </a:r>
          </a:p>
          <a:p>
            <a:r>
              <a:rPr lang="el-GR" i="1" dirty="0"/>
              <a:t> δόξα σε σένα.</a:t>
            </a:r>
            <a:endParaRPr lang="el-GR" dirty="0"/>
          </a:p>
        </p:txBody>
      </p:sp>
      <p:pic>
        <p:nvPicPr>
          <p:cNvPr id="7" name="Εικόνα 2" descr="DSC02796"/>
          <p:cNvPicPr>
            <a:picLocks noGrp="1" noChangeAspect="1"/>
          </p:cNvPicPr>
          <p:nvPr isPhoto="1"/>
        </p:nvPicPr>
        <p:blipFill rotWithShape="1">
          <a:blip r:embed="rId4" cstate="print">
            <a:lum bright="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55" t="6999" r="57056" b="7667"/>
          <a:stretch/>
        </p:blipFill>
        <p:spPr>
          <a:xfrm rot="10800000">
            <a:off x="3500430" y="477323"/>
            <a:ext cx="1928827" cy="6023510"/>
          </a:xfrm>
          <a:prstGeom prst="snip2Same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8" name="7 - Εικόνα" descr="DSC02779"/>
          <p:cNvPicPr>
            <a:picLocks noGrp="1"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2" r="23688"/>
          <a:stretch/>
        </p:blipFill>
        <p:spPr>
          <a:xfrm>
            <a:off x="2004380" y="0"/>
            <a:ext cx="5135240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527437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DSC02774"/>
          <p:cNvPicPr>
            <a:picLocks noGrp="1" noChangeAspect="1"/>
          </p:cNvPicPr>
          <p:nvPr isPhoto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91" r="2121" b="323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492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DSC02779"/>
          <p:cNvPicPr>
            <a:picLocks noGrp="1" noChangeAspect="1"/>
          </p:cNvPicPr>
          <p:nvPr isPhoto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87665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Δημοτικός">
  <a:themeElements>
    <a:clrScheme name="Δημοτικός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Δημοτικός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Δημοτικός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Στοιχειώδες">
  <a:themeElements>
    <a:clrScheme name="Στοιχειώδες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Στοιχειώδες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Στοιχειώδες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559</Words>
  <Application>Microsoft Office PowerPoint</Application>
  <PresentationFormat>Προβολή στην οθόνη (4:3)</PresentationFormat>
  <Paragraphs>53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16</vt:i4>
      </vt:variant>
    </vt:vector>
  </HeadingPairs>
  <TitlesOfParts>
    <vt:vector size="26" baseType="lpstr">
      <vt:lpstr>Arial</vt:lpstr>
      <vt:lpstr>Calibri</vt:lpstr>
      <vt:lpstr>Comic Sans MS</vt:lpstr>
      <vt:lpstr>Georgia</vt:lpstr>
      <vt:lpstr>Palatino Linotype</vt:lpstr>
      <vt:lpstr>Wingdings</vt:lpstr>
      <vt:lpstr>Wingdings 2</vt:lpstr>
      <vt:lpstr>Θέμα του Office</vt:lpstr>
      <vt:lpstr>Δημοτικός</vt:lpstr>
      <vt:lpstr>Στοιχειώδες</vt:lpstr>
      <vt:lpstr>   ΔΙΑΒΑΖΟΝΤΑΣ ΤΗΝ ΕΙΚΟΝΑ ΤΗΣ ΒΑΠΤΙΣΗΣ ΤΟΥ ΙΗΣΟΥ</vt:lpstr>
      <vt:lpstr>Χάρτης Παλαιστίνης </vt:lpstr>
      <vt:lpstr>ΙΟΡΔΑΝΗΣ ΠΟΤΑΜΟΣ</vt:lpstr>
      <vt:lpstr>Παρουσίαση του PowerPoint</vt:lpstr>
      <vt:lpstr>Παρουσίαση του PowerPoint</vt:lpstr>
      <vt:lpstr>Παρουσίαση του PowerPoint</vt:lpstr>
      <vt:lpstr>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ELPIDA</dc:creator>
  <cp:lastModifiedBy>dd</cp:lastModifiedBy>
  <cp:revision>20</cp:revision>
  <dcterms:created xsi:type="dcterms:W3CDTF">2017-09-03T10:13:56Z</dcterms:created>
  <dcterms:modified xsi:type="dcterms:W3CDTF">2023-09-19T19:57:15Z</dcterms:modified>
</cp:coreProperties>
</file>